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2"/>
    <p:sldMasterId id="2147483939" r:id="rId3"/>
    <p:sldMasterId id="2147483976" r:id="rId4"/>
  </p:sldMasterIdLst>
  <p:notesMasterIdLst>
    <p:notesMasterId r:id="rId38"/>
  </p:notesMasterIdLst>
  <p:handoutMasterIdLst>
    <p:handoutMasterId r:id="rId39"/>
  </p:handoutMasterIdLst>
  <p:sldIdLst>
    <p:sldId id="311" r:id="rId5"/>
    <p:sldId id="411" r:id="rId6"/>
    <p:sldId id="390" r:id="rId7"/>
    <p:sldId id="383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10" r:id="rId19"/>
    <p:sldId id="409" r:id="rId20"/>
    <p:sldId id="404" r:id="rId21"/>
    <p:sldId id="405" r:id="rId22"/>
    <p:sldId id="385" r:id="rId23"/>
    <p:sldId id="406" r:id="rId24"/>
    <p:sldId id="412" r:id="rId25"/>
    <p:sldId id="417" r:id="rId26"/>
    <p:sldId id="384" r:id="rId27"/>
    <p:sldId id="414" r:id="rId28"/>
    <p:sldId id="415" r:id="rId29"/>
    <p:sldId id="416" r:id="rId30"/>
    <p:sldId id="387" r:id="rId31"/>
    <p:sldId id="402" r:id="rId32"/>
    <p:sldId id="403" r:id="rId33"/>
    <p:sldId id="407" r:id="rId34"/>
    <p:sldId id="408" r:id="rId35"/>
    <p:sldId id="345" r:id="rId36"/>
    <p:sldId id="329" r:id="rId37"/>
  </p:sldIdLst>
  <p:sldSz cx="9906000" cy="6858000" type="A4"/>
  <p:notesSz cx="6797675" cy="9874250"/>
  <p:custDataLst>
    <p:tags r:id="rId4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808">
          <p15:clr>
            <a:srgbClr val="A4A3A4"/>
          </p15:clr>
        </p15:guide>
        <p15:guide id="4" orient="horz" pos="1186">
          <p15:clr>
            <a:srgbClr val="A4A3A4"/>
          </p15:clr>
        </p15:guide>
        <p15:guide id="5" pos="449">
          <p15:clr>
            <a:srgbClr val="A4A3A4"/>
          </p15:clr>
        </p15:guide>
        <p15:guide id="6" pos="5794">
          <p15:clr>
            <a:srgbClr val="A4A3A4"/>
          </p15:clr>
        </p15:guide>
        <p15:guide id="7" pos="206">
          <p15:clr>
            <a:srgbClr val="A4A3A4"/>
          </p15:clr>
        </p15:guide>
        <p15:guide id="8" pos="3122">
          <p15:clr>
            <a:srgbClr val="A4A3A4"/>
          </p15:clr>
        </p15:guide>
        <p15:guide id="9" pos="309">
          <p15:clr>
            <a:srgbClr val="A4A3A4"/>
          </p15:clr>
        </p15:guide>
        <p15:guide id="10" pos="3199">
          <p15:clr>
            <a:srgbClr val="A4A3A4"/>
          </p15:clr>
        </p15:guide>
        <p15:guide id="11" pos="3041">
          <p15:clr>
            <a:srgbClr val="A4A3A4"/>
          </p15:clr>
        </p15:guide>
        <p15:guide id="12" pos="60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0"/>
    <a:srgbClr val="AF1C63"/>
    <a:srgbClr val="6D9B82"/>
    <a:srgbClr val="2668A5"/>
    <a:srgbClr val="C5C5C5"/>
    <a:srgbClr val="000000"/>
    <a:srgbClr val="A2BFAF"/>
    <a:srgbClr val="ACB7B2"/>
    <a:srgbClr val="6A9529"/>
    <a:srgbClr val="00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7" autoAdjust="0"/>
    <p:restoredTop sz="94493" autoAdjust="0"/>
  </p:normalViewPr>
  <p:slideViewPr>
    <p:cSldViewPr snapToGrid="0">
      <p:cViewPr varScale="1">
        <p:scale>
          <a:sx n="109" d="100"/>
          <a:sy n="109" d="100"/>
        </p:scale>
        <p:origin x="1278" y="96"/>
      </p:cViewPr>
      <p:guideLst>
        <p:guide orient="horz"/>
        <p:guide orient="horz" pos="3974"/>
        <p:guide orient="horz" pos="808"/>
        <p:guide orient="horz" pos="1186"/>
        <p:guide pos="449"/>
        <p:guide pos="5794"/>
        <p:guide pos="206"/>
        <p:guide pos="3122"/>
        <p:guide pos="309"/>
        <p:guide pos="3199"/>
        <p:guide pos="3041"/>
        <p:guide pos="60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778" y="-114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797675" cy="493176"/>
          </a:xfrm>
          <a:prstGeom prst="rect">
            <a:avLst/>
          </a:prstGeom>
        </p:spPr>
        <p:txBody>
          <a:bodyPr vert="horz" lIns="34625" tIns="34625" rIns="242374" bIns="34625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r>
              <a:rPr lang="de-DE" sz="800" dirty="0" smtClean="0">
                <a:latin typeface="Arial" pitchFamily="34" charset="0"/>
                <a:cs typeface="Arial" pitchFamily="34" charset="0"/>
              </a:rPr>
              <a:t>© 2014 Capgemini. All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 smtClean="0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 smtClean="0">
                <a:latin typeface="Arial" pitchFamily="34" charset="0"/>
                <a:cs typeface="Arial" pitchFamily="34" charset="0"/>
              </a:rPr>
              <a:t>.</a:t>
            </a:r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3/15/2017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741363"/>
            <a:ext cx="53467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3/15/2017 5:30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99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AD Graph</a:t>
            </a:r>
            <a:r>
              <a:rPr lang="en-GB" baseline="0" dirty="0"/>
              <a:t> = Active directory API</a:t>
            </a:r>
          </a:p>
          <a:p>
            <a:r>
              <a:rPr lang="en-GB" baseline="0" dirty="0"/>
              <a:t>Open Graph = </a:t>
            </a:r>
            <a:r>
              <a:rPr lang="en-GB" baseline="0" dirty="0" err="1"/>
              <a:t>Yammmer</a:t>
            </a:r>
            <a:r>
              <a:rPr lang="en-GB" baseline="0" dirty="0"/>
              <a:t> query </a:t>
            </a:r>
            <a:r>
              <a:rPr lang="en-GB" baseline="0" dirty="0" err="1"/>
              <a:t>api</a:t>
            </a:r>
            <a:endParaRPr lang="en-GB" baseline="0" dirty="0"/>
          </a:p>
          <a:p>
            <a:r>
              <a:rPr lang="en-GB" baseline="0" dirty="0"/>
              <a:t>Office Graph = the analytics system behind delve and many of the relations and can be queried either by SharePoint or Microsoft Graph</a:t>
            </a:r>
          </a:p>
          <a:p>
            <a:r>
              <a:rPr lang="en-GB" baseline="0" dirty="0"/>
              <a:t>GQL is the Graph Query Language behind the Office Graph</a:t>
            </a:r>
          </a:p>
          <a:p>
            <a:r>
              <a:rPr lang="en-GB" baseline="0" dirty="0"/>
              <a:t>Microsoft Graph is the Office 365 Unified API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3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https://azure.microsoft.com/en-us/documentation/articles/active-directory-v2-compare/</a:t>
            </a:r>
          </a:p>
          <a:p>
            <a:r>
              <a:rPr lang="nl-NL" dirty="0" err="1"/>
              <a:t>Restrictions</a:t>
            </a:r>
            <a:r>
              <a:rPr lang="nl-NL" dirty="0"/>
              <a:t>: https://azure.microsoft.com/en-us/documentation/articles/active-directory-v2-limitations/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4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32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Authorization</a:t>
            </a:r>
            <a:r>
              <a:rPr lang="en-GB" baseline="0" dirty="0"/>
              <a:t> 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76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answer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question: the </a:t>
            </a:r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exercises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admin-only</a:t>
            </a:r>
            <a:r>
              <a:rPr lang="nl-NL" dirty="0" smtClean="0"/>
              <a:t> </a:t>
            </a:r>
            <a:r>
              <a:rPr lang="nl-NL" dirty="0" err="1" smtClean="0"/>
              <a:t>permissions</a:t>
            </a:r>
            <a:r>
              <a:rPr lang="nl-NL" dirty="0" smtClean="0"/>
              <a:t>. We are </a:t>
            </a:r>
            <a:r>
              <a:rPr lang="nl-NL" dirty="0" err="1" smtClean="0"/>
              <a:t>not</a:t>
            </a:r>
            <a:r>
              <a:rPr lang="nl-NL" dirty="0" smtClean="0"/>
              <a:t> the tenant-</a:t>
            </a:r>
            <a:r>
              <a:rPr lang="nl-NL" dirty="0" err="1" smtClean="0"/>
              <a:t>admin</a:t>
            </a:r>
            <a:r>
              <a:rPr lang="nl-NL" dirty="0" smtClean="0"/>
              <a:t> of </a:t>
            </a:r>
            <a:r>
              <a:rPr lang="nl-NL" dirty="0" err="1" smtClean="0"/>
              <a:t>Capgemini’s</a:t>
            </a:r>
            <a:r>
              <a:rPr lang="nl-NL" dirty="0" smtClean="0"/>
              <a:t>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11.xml"/><Relationship Id="rId7" Type="http://schemas.openxmlformats.org/officeDocument/2006/relationships/image" Target="../media/image3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.emf"/><Relationship Id="rId2" Type="http://schemas.openxmlformats.org/officeDocument/2006/relationships/tags" Target="../tags/tag4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49.xml"/><Relationship Id="rId7" Type="http://schemas.openxmlformats.org/officeDocument/2006/relationships/oleObject" Target="../embeddings/oleObject12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3.v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1.emf"/><Relationship Id="rId4" Type="http://schemas.openxmlformats.org/officeDocument/2006/relationships/tags" Target="../tags/tag54.xml"/><Relationship Id="rId9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pgemini.com/about/how-we-work/rightshorer" TargetMode="External"/><Relationship Id="rId3" Type="http://schemas.openxmlformats.org/officeDocument/2006/relationships/tags" Target="../tags/tag71.xml"/><Relationship Id="rId7" Type="http://schemas.openxmlformats.org/officeDocument/2006/relationships/hyperlink" Target="http://www.capgemini.com/about/how-we-work/the-collaborative-business-experiencetm" TargetMode="External"/><Relationship Id="rId2" Type="http://schemas.openxmlformats.org/officeDocument/2006/relationships/tags" Target="../tags/tag7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0.png"/><Relationship Id="rId4" Type="http://schemas.openxmlformats.org/officeDocument/2006/relationships/slideMaster" Target="../slideMasters/slideMaster2.xml"/><Relationship Id="rId9" Type="http://schemas.openxmlformats.org/officeDocument/2006/relationships/hyperlink" Target="http://www.capgemini.com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1.jpe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5.xml"/><Relationship Id="rId7" Type="http://schemas.openxmlformats.org/officeDocument/2006/relationships/image" Target="../media/image6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17.xml"/><Relationship Id="rId10" Type="http://schemas.openxmlformats.org/officeDocument/2006/relationships/image" Target="../media/image4.png"/><Relationship Id="rId4" Type="http://schemas.openxmlformats.org/officeDocument/2006/relationships/tags" Target="../tags/tag16.xml"/><Relationship Id="rId9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1.xml"/><Relationship Id="rId10" Type="http://schemas.openxmlformats.org/officeDocument/2006/relationships/image" Target="../media/image4.png"/><Relationship Id="rId4" Type="http://schemas.openxmlformats.org/officeDocument/2006/relationships/tags" Target="../tags/tag20.xml"/><Relationship Id="rId9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23.xml"/><Relationship Id="rId7" Type="http://schemas.openxmlformats.org/officeDocument/2006/relationships/image" Target="../media/image8.jpeg"/><Relationship Id="rId2" Type="http://schemas.openxmlformats.org/officeDocument/2006/relationships/tags" Target="../tags/tag22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5.xml"/><Relationship Id="rId10" Type="http://schemas.openxmlformats.org/officeDocument/2006/relationships/image" Target="../media/image4.png"/><Relationship Id="rId4" Type="http://schemas.openxmlformats.org/officeDocument/2006/relationships/tags" Target="../tags/tag24.xml"/><Relationship Id="rId9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7.xml"/><Relationship Id="rId7" Type="http://schemas.openxmlformats.org/officeDocument/2006/relationships/image" Target="../media/image9.png"/><Relationship Id="rId2" Type="http://schemas.openxmlformats.org/officeDocument/2006/relationships/tags" Target="../tags/tag26.xml"/><Relationship Id="rId1" Type="http://schemas.openxmlformats.org/officeDocument/2006/relationships/vmlDrawing" Target="../drawings/vmlDrawing6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29.xml"/><Relationship Id="rId10" Type="http://schemas.openxmlformats.org/officeDocument/2006/relationships/image" Target="../media/image4.png"/><Relationship Id="rId4" Type="http://schemas.openxmlformats.org/officeDocument/2006/relationships/tags" Target="../tags/tag28.xml"/><Relationship Id="rId9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31.xml"/><Relationship Id="rId7" Type="http://schemas.openxmlformats.org/officeDocument/2006/relationships/image" Target="../media/image10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7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3.xml"/><Relationship Id="rId10" Type="http://schemas.openxmlformats.org/officeDocument/2006/relationships/image" Target="../media/image4.png"/><Relationship Id="rId4" Type="http://schemas.openxmlformats.org/officeDocument/2006/relationships/tags" Target="../tags/tag32.xml"/><Relationship Id="rId9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5.xml"/><Relationship Id="rId7" Type="http://schemas.openxmlformats.org/officeDocument/2006/relationships/image" Target="../media/image11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8.vml"/><Relationship Id="rId6" Type="http://schemas.openxmlformats.org/officeDocument/2006/relationships/slideMaster" Target="../slideMasters/slideMaster1.xml"/><Relationship Id="rId11" Type="http://schemas.openxmlformats.org/officeDocument/2006/relationships/image" Target="../media/image5.png"/><Relationship Id="rId5" Type="http://schemas.openxmlformats.org/officeDocument/2006/relationships/tags" Target="../tags/tag37.xml"/><Relationship Id="rId10" Type="http://schemas.openxmlformats.org/officeDocument/2006/relationships/image" Target="../media/image4.png"/><Relationship Id="rId4" Type="http://schemas.openxmlformats.org/officeDocument/2006/relationships/tags" Target="../tags/tag36.xml"/><Relationship Id="rId9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image" Target="../media/image12.png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D:\Users\bkp\My Work\GSLs\TEMPLATES\DCX\2015\Cover.jp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5" b="3841"/>
          <a:stretch/>
        </p:blipFill>
        <p:spPr bwMode="auto">
          <a:xfrm>
            <a:off x="-2053" y="1341517"/>
            <a:ext cx="9908053" cy="55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12788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23" name="Titre 20"/>
          <p:cNvSpPr>
            <a:spLocks noGrp="1"/>
          </p:cNvSpPr>
          <p:nvPr>
            <p:ph type="title"/>
          </p:nvPr>
        </p:nvSpPr>
        <p:spPr>
          <a:xfrm>
            <a:off x="712788" y="3592221"/>
            <a:ext cx="5250267" cy="1042124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rIns="180000"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7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  <p:custDataLst>
              <p:tags r:id="rId4"/>
            </p:custDataLst>
          </p:nvPr>
        </p:nvSpPr>
        <p:spPr>
          <a:xfrm>
            <a:off x="327025" y="1282699"/>
            <a:ext cx="9223376" cy="60007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27025" y="1882775"/>
            <a:ext cx="9256713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283525"/>
            <a:ext cx="4500563" cy="4950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4" y="1282699"/>
            <a:ext cx="4500561" cy="49514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25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327025" y="1882776"/>
            <a:ext cx="4502149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  <p:custDataLst>
              <p:tags r:id="rId5"/>
            </p:custDataLst>
          </p:nvPr>
        </p:nvSpPr>
        <p:spPr>
          <a:xfrm>
            <a:off x="5078413" y="1882776"/>
            <a:ext cx="4486275" cy="438467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300">
                <a:solidFill>
                  <a:schemeClr val="tx2"/>
                </a:solidFill>
              </a:defRPr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327025" y="1282699"/>
            <a:ext cx="4487861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5pPr>
              <a:buNone/>
              <a:defRPr/>
            </a:lvl5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078413" y="1282699"/>
            <a:ext cx="4505325" cy="600075"/>
          </a:xfrm>
        </p:spPr>
        <p:txBody>
          <a:bodyPr vert="horz" lIns="0" tIns="0" rIns="0" bIns="0" rtlCol="0">
            <a:noAutofit/>
          </a:bodyPr>
          <a:lstStyle>
            <a:lvl1pPr algn="l">
              <a:buNone/>
              <a:defRPr lang="en-US" sz="2000" b="1" kern="1200" noProof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42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None/>
            </a:pPr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MASTER TITLE (CAPS)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 sz="1950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559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328" y="365126"/>
            <a:ext cx="8543925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75C"/>
                </a:solidFill>
              </a:defRPr>
            </a:lvl1pPr>
          </a:lstStyle>
          <a:p>
            <a:r>
              <a:rPr lang="en-US" dirty="0"/>
              <a:t>HEADLINE (CAPS)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50" b="1">
                <a:solidFill>
                  <a:srgbClr val="666666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>
            <a:lvl1pPr>
              <a:defRPr sz="1950">
                <a:solidFill>
                  <a:srgbClr val="666666"/>
                </a:solidFill>
              </a:defRPr>
            </a:lvl1pPr>
            <a:lvl2pPr>
              <a:defRPr sz="1950">
                <a:solidFill>
                  <a:srgbClr val="666666"/>
                </a:solidFill>
              </a:defRPr>
            </a:lvl2pPr>
            <a:lvl3pPr>
              <a:defRPr sz="1950">
                <a:solidFill>
                  <a:srgbClr val="666666"/>
                </a:solidFill>
              </a:defRPr>
            </a:lvl3pPr>
            <a:lvl4pPr>
              <a:defRPr sz="1950">
                <a:solidFill>
                  <a:srgbClr val="666666"/>
                </a:solidFill>
              </a:defRPr>
            </a:lvl4pPr>
            <a:lvl5pPr>
              <a:defRPr sz="195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061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1117963" y="3432666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rnd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almost 145,000 people in over 40 countries,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Capgemini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one of the world's foremost providers of consulting, technology and outsourcing services. The Group reported 2014 global revenues of EUR 10.573 billion.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 and technology solutions that fit their needs and drive the results they want. A deeply multicultural organization, Capgemini has developed its own way of working, 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7"/>
              </a:rPr>
              <a:t>the Collaborative Business Experience™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Rightshore</a:t>
            </a:r>
            <a:r>
              <a:rPr lang="en-US" sz="1000" baseline="30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®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model.</a:t>
            </a:r>
          </a:p>
          <a:p>
            <a:pPr marL="0" indent="0" algn="just"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</a:t>
            </a:r>
            <a:r>
              <a:rPr lang="en-US" sz="1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www.capgemini.com</a:t>
            </a:r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" name="Image 337" descr="CBE_Label_ppt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867725" y="3283811"/>
            <a:ext cx="519572" cy="522508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5722379" y="3575705"/>
            <a:ext cx="3826121" cy="1827268"/>
            <a:chOff x="5722379" y="3575705"/>
            <a:chExt cx="3826121" cy="1827268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5722379" y="3575705"/>
              <a:ext cx="3826121" cy="1827268"/>
              <a:chOff x="5722379" y="3575705"/>
              <a:chExt cx="3826121" cy="1827268"/>
            </a:xfrm>
            <a:noFill/>
          </p:grpSpPr>
          <p:grpSp>
            <p:nvGrpSpPr>
              <p:cNvPr id="74" name="Groupe 203"/>
              <p:cNvGrpSpPr/>
              <p:nvPr userDrawn="1"/>
            </p:nvGrpSpPr>
            <p:grpSpPr>
              <a:xfrm>
                <a:off x="5722379" y="3575705"/>
                <a:ext cx="3826121" cy="1827268"/>
                <a:chOff x="5421313" y="3175001"/>
                <a:chExt cx="4141788" cy="1978025"/>
              </a:xfrm>
              <a:grpFill/>
            </p:grpSpPr>
            <p:sp>
              <p:nvSpPr>
                <p:cNvPr id="123" name="Freeform 6"/>
                <p:cNvSpPr>
                  <a:spLocks/>
                </p:cNvSpPr>
                <p:nvPr userDrawn="1"/>
              </p:nvSpPr>
              <p:spPr bwMode="auto">
                <a:xfrm>
                  <a:off x="6532563" y="3200401"/>
                  <a:ext cx="503238" cy="406400"/>
                </a:xfrm>
                <a:custGeom>
                  <a:avLst/>
                  <a:gdLst/>
                  <a:ahLst/>
                  <a:cxnLst>
                    <a:cxn ang="0">
                      <a:pos x="24" y="71"/>
                    </a:cxn>
                    <a:cxn ang="0">
                      <a:pos x="0" y="49"/>
                    </a:cxn>
                    <a:cxn ang="0">
                      <a:pos x="41" y="11"/>
                    </a:cxn>
                    <a:cxn ang="0">
                      <a:pos x="114" y="11"/>
                    </a:cxn>
                    <a:cxn ang="0">
                      <a:pos x="124" y="0"/>
                    </a:cxn>
                    <a:cxn ang="0">
                      <a:pos x="259" y="0"/>
                    </a:cxn>
                    <a:cxn ang="0">
                      <a:pos x="273" y="16"/>
                    </a:cxn>
                    <a:cxn ang="0">
                      <a:pos x="317" y="14"/>
                    </a:cxn>
                    <a:cxn ang="0">
                      <a:pos x="302" y="28"/>
                    </a:cxn>
                    <a:cxn ang="0">
                      <a:pos x="276" y="31"/>
                    </a:cxn>
                    <a:cxn ang="0">
                      <a:pos x="276" y="137"/>
                    </a:cxn>
                    <a:cxn ang="0">
                      <a:pos x="223" y="185"/>
                    </a:cxn>
                    <a:cxn ang="0">
                      <a:pos x="171" y="185"/>
                    </a:cxn>
                    <a:cxn ang="0">
                      <a:pos x="133" y="216"/>
                    </a:cxn>
                    <a:cxn ang="0">
                      <a:pos x="131" y="245"/>
                    </a:cxn>
                    <a:cxn ang="0">
                      <a:pos x="114" y="256"/>
                    </a:cxn>
                    <a:cxn ang="0">
                      <a:pos x="83" y="228"/>
                    </a:cxn>
                    <a:cxn ang="0">
                      <a:pos x="83" y="174"/>
                    </a:cxn>
                    <a:cxn ang="0">
                      <a:pos x="112" y="149"/>
                    </a:cxn>
                    <a:cxn ang="0">
                      <a:pos x="87" y="123"/>
                    </a:cxn>
                    <a:cxn ang="0">
                      <a:pos x="85" y="74"/>
                    </a:cxn>
                    <a:cxn ang="0">
                      <a:pos x="63" y="52"/>
                    </a:cxn>
                    <a:cxn ang="0">
                      <a:pos x="48" y="52"/>
                    </a:cxn>
                    <a:cxn ang="0">
                      <a:pos x="24" y="71"/>
                    </a:cxn>
                  </a:cxnLst>
                  <a:rect l="0" t="0" r="r" b="b"/>
                  <a:pathLst>
                    <a:path w="317" h="256">
                      <a:moveTo>
                        <a:pt x="24" y="71"/>
                      </a:moveTo>
                      <a:lnTo>
                        <a:pt x="0" y="49"/>
                      </a:lnTo>
                      <a:lnTo>
                        <a:pt x="41" y="11"/>
                      </a:lnTo>
                      <a:lnTo>
                        <a:pt x="114" y="11"/>
                      </a:lnTo>
                      <a:lnTo>
                        <a:pt x="124" y="0"/>
                      </a:lnTo>
                      <a:lnTo>
                        <a:pt x="259" y="0"/>
                      </a:lnTo>
                      <a:lnTo>
                        <a:pt x="273" y="16"/>
                      </a:lnTo>
                      <a:lnTo>
                        <a:pt x="317" y="14"/>
                      </a:lnTo>
                      <a:lnTo>
                        <a:pt x="302" y="28"/>
                      </a:lnTo>
                      <a:lnTo>
                        <a:pt x="276" y="31"/>
                      </a:lnTo>
                      <a:lnTo>
                        <a:pt x="276" y="137"/>
                      </a:lnTo>
                      <a:lnTo>
                        <a:pt x="223" y="185"/>
                      </a:lnTo>
                      <a:lnTo>
                        <a:pt x="171" y="185"/>
                      </a:lnTo>
                      <a:lnTo>
                        <a:pt x="133" y="216"/>
                      </a:lnTo>
                      <a:lnTo>
                        <a:pt x="131" y="245"/>
                      </a:lnTo>
                      <a:lnTo>
                        <a:pt x="114" y="256"/>
                      </a:lnTo>
                      <a:lnTo>
                        <a:pt x="83" y="228"/>
                      </a:lnTo>
                      <a:lnTo>
                        <a:pt x="83" y="174"/>
                      </a:lnTo>
                      <a:lnTo>
                        <a:pt x="112" y="149"/>
                      </a:lnTo>
                      <a:lnTo>
                        <a:pt x="87" y="123"/>
                      </a:lnTo>
                      <a:lnTo>
                        <a:pt x="85" y="74"/>
                      </a:lnTo>
                      <a:lnTo>
                        <a:pt x="63" y="52"/>
                      </a:lnTo>
                      <a:lnTo>
                        <a:pt x="48" y="52"/>
                      </a:lnTo>
                      <a:lnTo>
                        <a:pt x="24" y="71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4" name="Freeform 7"/>
                <p:cNvSpPr>
                  <a:spLocks/>
                </p:cNvSpPr>
                <p:nvPr userDrawn="1"/>
              </p:nvSpPr>
              <p:spPr bwMode="auto">
                <a:xfrm>
                  <a:off x="6362701" y="3333751"/>
                  <a:ext cx="185738" cy="201613"/>
                </a:xfrm>
                <a:custGeom>
                  <a:avLst/>
                  <a:gdLst/>
                  <a:ahLst/>
                  <a:cxnLst>
                    <a:cxn ang="0">
                      <a:pos x="63" y="72"/>
                    </a:cxn>
                    <a:cxn ang="0">
                      <a:pos x="35" y="98"/>
                    </a:cxn>
                    <a:cxn ang="0">
                      <a:pos x="66" y="127"/>
                    </a:cxn>
                    <a:cxn ang="0">
                      <a:pos x="90" y="106"/>
                    </a:cxn>
                    <a:cxn ang="0">
                      <a:pos x="98" y="106"/>
                    </a:cxn>
                    <a:cxn ang="0">
                      <a:pos x="117" y="90"/>
                    </a:cxn>
                    <a:cxn ang="0">
                      <a:pos x="76" y="55"/>
                    </a:cxn>
                    <a:cxn ang="0">
                      <a:pos x="73" y="23"/>
                    </a:cxn>
                    <a:cxn ang="0">
                      <a:pos x="41" y="19"/>
                    </a:cxn>
                    <a:cxn ang="0">
                      <a:pos x="39" y="0"/>
                    </a:cxn>
                    <a:cxn ang="0">
                      <a:pos x="0" y="2"/>
                    </a:cxn>
                    <a:cxn ang="0">
                      <a:pos x="0" y="8"/>
                    </a:cxn>
                    <a:cxn ang="0">
                      <a:pos x="23" y="31"/>
                    </a:cxn>
                    <a:cxn ang="0">
                      <a:pos x="63" y="59"/>
                    </a:cxn>
                    <a:cxn ang="0">
                      <a:pos x="63" y="72"/>
                    </a:cxn>
                  </a:cxnLst>
                  <a:rect l="0" t="0" r="r" b="b"/>
                  <a:pathLst>
                    <a:path w="117" h="127">
                      <a:moveTo>
                        <a:pt x="63" y="72"/>
                      </a:moveTo>
                      <a:lnTo>
                        <a:pt x="35" y="98"/>
                      </a:lnTo>
                      <a:lnTo>
                        <a:pt x="66" y="127"/>
                      </a:lnTo>
                      <a:lnTo>
                        <a:pt x="90" y="106"/>
                      </a:lnTo>
                      <a:lnTo>
                        <a:pt x="98" y="106"/>
                      </a:lnTo>
                      <a:lnTo>
                        <a:pt x="117" y="90"/>
                      </a:lnTo>
                      <a:lnTo>
                        <a:pt x="76" y="55"/>
                      </a:lnTo>
                      <a:lnTo>
                        <a:pt x="73" y="23"/>
                      </a:lnTo>
                      <a:lnTo>
                        <a:pt x="41" y="19"/>
                      </a:lnTo>
                      <a:lnTo>
                        <a:pt x="39" y="0"/>
                      </a:lnTo>
                      <a:lnTo>
                        <a:pt x="0" y="2"/>
                      </a:lnTo>
                      <a:lnTo>
                        <a:pt x="0" y="8"/>
                      </a:lnTo>
                      <a:lnTo>
                        <a:pt x="23" y="31"/>
                      </a:lnTo>
                      <a:lnTo>
                        <a:pt x="63" y="59"/>
                      </a:lnTo>
                      <a:lnTo>
                        <a:pt x="63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"/>
                <p:cNvSpPr>
                  <a:spLocks/>
                </p:cNvSpPr>
                <p:nvPr userDrawn="1"/>
              </p:nvSpPr>
              <p:spPr bwMode="auto">
                <a:xfrm>
                  <a:off x="6005513" y="3241676"/>
                  <a:ext cx="176213" cy="122238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2" y="0"/>
                    </a:cxn>
                    <a:cxn ang="0">
                      <a:pos x="29" y="2"/>
                    </a:cxn>
                    <a:cxn ang="0">
                      <a:pos x="33" y="7"/>
                    </a:cxn>
                    <a:cxn ang="0">
                      <a:pos x="44" y="17"/>
                    </a:cxn>
                    <a:cxn ang="0">
                      <a:pos x="56" y="15"/>
                    </a:cxn>
                    <a:cxn ang="0">
                      <a:pos x="78" y="36"/>
                    </a:cxn>
                    <a:cxn ang="0">
                      <a:pos x="88" y="27"/>
                    </a:cxn>
                    <a:cxn ang="0">
                      <a:pos x="111" y="26"/>
                    </a:cxn>
                    <a:cxn ang="0">
                      <a:pos x="111" y="67"/>
                    </a:cxn>
                    <a:cxn ang="0">
                      <a:pos x="102" y="67"/>
                    </a:cxn>
                    <a:cxn ang="0">
                      <a:pos x="92" y="76"/>
                    </a:cxn>
                    <a:cxn ang="0">
                      <a:pos x="58" y="77"/>
                    </a:cxn>
                    <a:cxn ang="0">
                      <a:pos x="43" y="62"/>
                    </a:cxn>
                    <a:cxn ang="0">
                      <a:pos x="17" y="62"/>
                    </a:cxn>
                    <a:cxn ang="0">
                      <a:pos x="15" y="29"/>
                    </a:cxn>
                    <a:cxn ang="0">
                      <a:pos x="0" y="19"/>
                    </a:cxn>
                  </a:cxnLst>
                  <a:rect l="0" t="0" r="r" b="b"/>
                  <a:pathLst>
                    <a:path w="111" h="77">
                      <a:moveTo>
                        <a:pt x="0" y="19"/>
                      </a:moveTo>
                      <a:lnTo>
                        <a:pt x="2" y="0"/>
                      </a:lnTo>
                      <a:lnTo>
                        <a:pt x="29" y="2"/>
                      </a:lnTo>
                      <a:lnTo>
                        <a:pt x="33" y="7"/>
                      </a:lnTo>
                      <a:lnTo>
                        <a:pt x="44" y="17"/>
                      </a:lnTo>
                      <a:lnTo>
                        <a:pt x="56" y="15"/>
                      </a:lnTo>
                      <a:lnTo>
                        <a:pt x="78" y="36"/>
                      </a:lnTo>
                      <a:lnTo>
                        <a:pt x="88" y="27"/>
                      </a:lnTo>
                      <a:lnTo>
                        <a:pt x="111" y="26"/>
                      </a:lnTo>
                      <a:lnTo>
                        <a:pt x="111" y="67"/>
                      </a:lnTo>
                      <a:lnTo>
                        <a:pt x="102" y="67"/>
                      </a:lnTo>
                      <a:lnTo>
                        <a:pt x="92" y="76"/>
                      </a:lnTo>
                      <a:lnTo>
                        <a:pt x="58" y="77"/>
                      </a:lnTo>
                      <a:lnTo>
                        <a:pt x="43" y="62"/>
                      </a:lnTo>
                      <a:lnTo>
                        <a:pt x="17" y="62"/>
                      </a:lnTo>
                      <a:lnTo>
                        <a:pt x="15" y="2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9"/>
                <p:cNvSpPr>
                  <a:spLocks/>
                </p:cNvSpPr>
                <p:nvPr userDrawn="1"/>
              </p:nvSpPr>
              <p:spPr bwMode="auto">
                <a:xfrm>
                  <a:off x="5421313" y="3175001"/>
                  <a:ext cx="1276350" cy="1889125"/>
                </a:xfrm>
                <a:custGeom>
                  <a:avLst/>
                  <a:gdLst/>
                  <a:ahLst/>
                  <a:cxnLst>
                    <a:cxn ang="0">
                      <a:pos x="618" y="1172"/>
                    </a:cxn>
                    <a:cxn ang="0">
                      <a:pos x="618" y="1132"/>
                    </a:cxn>
                    <a:cxn ang="0">
                      <a:pos x="596" y="1057"/>
                    </a:cxn>
                    <a:cxn ang="0">
                      <a:pos x="628" y="1002"/>
                    </a:cxn>
                    <a:cxn ang="0">
                      <a:pos x="728" y="918"/>
                    </a:cxn>
                    <a:cxn ang="0">
                      <a:pos x="783" y="840"/>
                    </a:cxn>
                    <a:cxn ang="0">
                      <a:pos x="738" y="789"/>
                    </a:cxn>
                    <a:cxn ang="0">
                      <a:pos x="637" y="728"/>
                    </a:cxn>
                    <a:cxn ang="0">
                      <a:pos x="581" y="687"/>
                    </a:cxn>
                    <a:cxn ang="0">
                      <a:pos x="509" y="661"/>
                    </a:cxn>
                    <a:cxn ang="0">
                      <a:pos x="454" y="683"/>
                    </a:cxn>
                    <a:cxn ang="0">
                      <a:pos x="407" y="677"/>
                    </a:cxn>
                    <a:cxn ang="0">
                      <a:pos x="385" y="623"/>
                    </a:cxn>
                    <a:cxn ang="0">
                      <a:pos x="381" y="587"/>
                    </a:cxn>
                    <a:cxn ang="0">
                      <a:pos x="295" y="587"/>
                    </a:cxn>
                    <a:cxn ang="0">
                      <a:pos x="329" y="517"/>
                    </a:cxn>
                    <a:cxn ang="0">
                      <a:pos x="465" y="553"/>
                    </a:cxn>
                    <a:cxn ang="0">
                      <a:pos x="554" y="407"/>
                    </a:cxn>
                    <a:cxn ang="0">
                      <a:pos x="637" y="389"/>
                    </a:cxn>
                    <a:cxn ang="0">
                      <a:pos x="591" y="366"/>
                    </a:cxn>
                    <a:cxn ang="0">
                      <a:pos x="698" y="343"/>
                    </a:cxn>
                    <a:cxn ang="0">
                      <a:pos x="677" y="259"/>
                    </a:cxn>
                    <a:cxn ang="0">
                      <a:pos x="565" y="258"/>
                    </a:cxn>
                    <a:cxn ang="0">
                      <a:pos x="491" y="276"/>
                    </a:cxn>
                    <a:cxn ang="0">
                      <a:pos x="491" y="203"/>
                    </a:cxn>
                    <a:cxn ang="0">
                      <a:pos x="585" y="162"/>
                    </a:cxn>
                    <a:cxn ang="0">
                      <a:pos x="544" y="110"/>
                    </a:cxn>
                    <a:cxn ang="0">
                      <a:pos x="511" y="159"/>
                    </a:cxn>
                    <a:cxn ang="0">
                      <a:pos x="334" y="65"/>
                    </a:cxn>
                    <a:cxn ang="0">
                      <a:pos x="184" y="16"/>
                    </a:cxn>
                    <a:cxn ang="0">
                      <a:pos x="136" y="0"/>
                    </a:cxn>
                    <a:cxn ang="0">
                      <a:pos x="63" y="51"/>
                    </a:cxn>
                    <a:cxn ang="0">
                      <a:pos x="27" y="159"/>
                    </a:cxn>
                    <a:cxn ang="0">
                      <a:pos x="53" y="153"/>
                    </a:cxn>
                    <a:cxn ang="0">
                      <a:pos x="170" y="170"/>
                    </a:cxn>
                    <a:cxn ang="0">
                      <a:pos x="192" y="339"/>
                    </a:cxn>
                    <a:cxn ang="0">
                      <a:pos x="176" y="454"/>
                    </a:cxn>
                    <a:cxn ang="0">
                      <a:pos x="199" y="493"/>
                    </a:cxn>
                    <a:cxn ang="0">
                      <a:pos x="270" y="608"/>
                    </a:cxn>
                    <a:cxn ang="0">
                      <a:pos x="327" y="634"/>
                    </a:cxn>
                    <a:cxn ang="0">
                      <a:pos x="385" y="677"/>
                    </a:cxn>
                    <a:cxn ang="0">
                      <a:pos x="465" y="738"/>
                    </a:cxn>
                    <a:cxn ang="0">
                      <a:pos x="468" y="806"/>
                    </a:cxn>
                    <a:cxn ang="0">
                      <a:pos x="503" y="873"/>
                    </a:cxn>
                    <a:cxn ang="0">
                      <a:pos x="550" y="943"/>
                    </a:cxn>
                    <a:cxn ang="0">
                      <a:pos x="620" y="1190"/>
                    </a:cxn>
                  </a:cxnLst>
                  <a:rect l="0" t="0" r="r" b="b"/>
                  <a:pathLst>
                    <a:path w="804" h="1190">
                      <a:moveTo>
                        <a:pt x="620" y="1190"/>
                      </a:moveTo>
                      <a:lnTo>
                        <a:pt x="634" y="1190"/>
                      </a:lnTo>
                      <a:lnTo>
                        <a:pt x="618" y="1172"/>
                      </a:lnTo>
                      <a:lnTo>
                        <a:pt x="596" y="1162"/>
                      </a:lnTo>
                      <a:lnTo>
                        <a:pt x="599" y="1147"/>
                      </a:lnTo>
                      <a:lnTo>
                        <a:pt x="618" y="1132"/>
                      </a:lnTo>
                      <a:lnTo>
                        <a:pt x="622" y="1120"/>
                      </a:lnTo>
                      <a:lnTo>
                        <a:pt x="596" y="1109"/>
                      </a:lnTo>
                      <a:lnTo>
                        <a:pt x="596" y="1057"/>
                      </a:lnTo>
                      <a:lnTo>
                        <a:pt x="632" y="1023"/>
                      </a:lnTo>
                      <a:lnTo>
                        <a:pt x="644" y="1021"/>
                      </a:lnTo>
                      <a:lnTo>
                        <a:pt x="628" y="1002"/>
                      </a:lnTo>
                      <a:lnTo>
                        <a:pt x="669" y="998"/>
                      </a:lnTo>
                      <a:lnTo>
                        <a:pt x="728" y="953"/>
                      </a:lnTo>
                      <a:lnTo>
                        <a:pt x="728" y="918"/>
                      </a:lnTo>
                      <a:lnTo>
                        <a:pt x="765" y="917"/>
                      </a:lnTo>
                      <a:lnTo>
                        <a:pt x="763" y="849"/>
                      </a:lnTo>
                      <a:lnTo>
                        <a:pt x="783" y="840"/>
                      </a:lnTo>
                      <a:lnTo>
                        <a:pt x="804" y="818"/>
                      </a:lnTo>
                      <a:lnTo>
                        <a:pt x="804" y="792"/>
                      </a:lnTo>
                      <a:lnTo>
                        <a:pt x="738" y="789"/>
                      </a:lnTo>
                      <a:lnTo>
                        <a:pt x="685" y="739"/>
                      </a:lnTo>
                      <a:lnTo>
                        <a:pt x="657" y="728"/>
                      </a:lnTo>
                      <a:lnTo>
                        <a:pt x="637" y="728"/>
                      </a:lnTo>
                      <a:lnTo>
                        <a:pt x="608" y="702"/>
                      </a:lnTo>
                      <a:lnTo>
                        <a:pt x="599" y="703"/>
                      </a:lnTo>
                      <a:lnTo>
                        <a:pt x="581" y="687"/>
                      </a:lnTo>
                      <a:lnTo>
                        <a:pt x="538" y="685"/>
                      </a:lnTo>
                      <a:lnTo>
                        <a:pt x="538" y="664"/>
                      </a:lnTo>
                      <a:lnTo>
                        <a:pt x="509" y="661"/>
                      </a:lnTo>
                      <a:lnTo>
                        <a:pt x="491" y="669"/>
                      </a:lnTo>
                      <a:lnTo>
                        <a:pt x="479" y="685"/>
                      </a:lnTo>
                      <a:lnTo>
                        <a:pt x="454" y="683"/>
                      </a:lnTo>
                      <a:lnTo>
                        <a:pt x="426" y="683"/>
                      </a:lnTo>
                      <a:lnTo>
                        <a:pt x="417" y="687"/>
                      </a:lnTo>
                      <a:lnTo>
                        <a:pt x="407" y="677"/>
                      </a:lnTo>
                      <a:lnTo>
                        <a:pt x="405" y="635"/>
                      </a:lnTo>
                      <a:lnTo>
                        <a:pt x="387" y="634"/>
                      </a:lnTo>
                      <a:lnTo>
                        <a:pt x="385" y="623"/>
                      </a:lnTo>
                      <a:lnTo>
                        <a:pt x="407" y="606"/>
                      </a:lnTo>
                      <a:lnTo>
                        <a:pt x="407" y="589"/>
                      </a:lnTo>
                      <a:lnTo>
                        <a:pt x="381" y="587"/>
                      </a:lnTo>
                      <a:lnTo>
                        <a:pt x="358" y="606"/>
                      </a:lnTo>
                      <a:lnTo>
                        <a:pt x="319" y="606"/>
                      </a:lnTo>
                      <a:lnTo>
                        <a:pt x="295" y="587"/>
                      </a:lnTo>
                      <a:lnTo>
                        <a:pt x="293" y="544"/>
                      </a:lnTo>
                      <a:lnTo>
                        <a:pt x="327" y="544"/>
                      </a:lnTo>
                      <a:lnTo>
                        <a:pt x="329" y="517"/>
                      </a:lnTo>
                      <a:lnTo>
                        <a:pt x="448" y="515"/>
                      </a:lnTo>
                      <a:lnTo>
                        <a:pt x="452" y="554"/>
                      </a:lnTo>
                      <a:lnTo>
                        <a:pt x="465" y="553"/>
                      </a:lnTo>
                      <a:lnTo>
                        <a:pt x="465" y="497"/>
                      </a:lnTo>
                      <a:lnTo>
                        <a:pt x="552" y="425"/>
                      </a:lnTo>
                      <a:lnTo>
                        <a:pt x="554" y="407"/>
                      </a:lnTo>
                      <a:lnTo>
                        <a:pt x="608" y="405"/>
                      </a:lnTo>
                      <a:lnTo>
                        <a:pt x="613" y="413"/>
                      </a:lnTo>
                      <a:lnTo>
                        <a:pt x="637" y="389"/>
                      </a:lnTo>
                      <a:lnTo>
                        <a:pt x="636" y="374"/>
                      </a:lnTo>
                      <a:lnTo>
                        <a:pt x="591" y="376"/>
                      </a:lnTo>
                      <a:lnTo>
                        <a:pt x="591" y="366"/>
                      </a:lnTo>
                      <a:lnTo>
                        <a:pt x="613" y="353"/>
                      </a:lnTo>
                      <a:lnTo>
                        <a:pt x="625" y="341"/>
                      </a:lnTo>
                      <a:lnTo>
                        <a:pt x="698" y="343"/>
                      </a:lnTo>
                      <a:lnTo>
                        <a:pt x="698" y="321"/>
                      </a:lnTo>
                      <a:lnTo>
                        <a:pt x="679" y="304"/>
                      </a:lnTo>
                      <a:lnTo>
                        <a:pt x="677" y="259"/>
                      </a:lnTo>
                      <a:lnTo>
                        <a:pt x="622" y="259"/>
                      </a:lnTo>
                      <a:lnTo>
                        <a:pt x="591" y="233"/>
                      </a:lnTo>
                      <a:lnTo>
                        <a:pt x="565" y="258"/>
                      </a:lnTo>
                      <a:lnTo>
                        <a:pt x="562" y="290"/>
                      </a:lnTo>
                      <a:lnTo>
                        <a:pt x="509" y="292"/>
                      </a:lnTo>
                      <a:lnTo>
                        <a:pt x="491" y="276"/>
                      </a:lnTo>
                      <a:lnTo>
                        <a:pt x="462" y="278"/>
                      </a:lnTo>
                      <a:lnTo>
                        <a:pt x="460" y="233"/>
                      </a:lnTo>
                      <a:lnTo>
                        <a:pt x="491" y="203"/>
                      </a:lnTo>
                      <a:lnTo>
                        <a:pt x="532" y="201"/>
                      </a:lnTo>
                      <a:lnTo>
                        <a:pt x="544" y="196"/>
                      </a:lnTo>
                      <a:lnTo>
                        <a:pt x="585" y="162"/>
                      </a:lnTo>
                      <a:lnTo>
                        <a:pt x="585" y="141"/>
                      </a:lnTo>
                      <a:lnTo>
                        <a:pt x="546" y="139"/>
                      </a:lnTo>
                      <a:lnTo>
                        <a:pt x="544" y="110"/>
                      </a:lnTo>
                      <a:lnTo>
                        <a:pt x="523" y="110"/>
                      </a:lnTo>
                      <a:lnTo>
                        <a:pt x="526" y="149"/>
                      </a:lnTo>
                      <a:lnTo>
                        <a:pt x="511" y="159"/>
                      </a:lnTo>
                      <a:lnTo>
                        <a:pt x="426" y="162"/>
                      </a:lnTo>
                      <a:lnTo>
                        <a:pt x="334" y="83"/>
                      </a:lnTo>
                      <a:lnTo>
                        <a:pt x="334" y="65"/>
                      </a:lnTo>
                      <a:lnTo>
                        <a:pt x="272" y="61"/>
                      </a:lnTo>
                      <a:lnTo>
                        <a:pt x="250" y="75"/>
                      </a:lnTo>
                      <a:lnTo>
                        <a:pt x="184" y="16"/>
                      </a:lnTo>
                      <a:lnTo>
                        <a:pt x="172" y="15"/>
                      </a:lnTo>
                      <a:lnTo>
                        <a:pt x="158" y="0"/>
                      </a:lnTo>
                      <a:lnTo>
                        <a:pt x="136" y="0"/>
                      </a:lnTo>
                      <a:lnTo>
                        <a:pt x="117" y="15"/>
                      </a:lnTo>
                      <a:lnTo>
                        <a:pt x="63" y="16"/>
                      </a:lnTo>
                      <a:lnTo>
                        <a:pt x="63" y="51"/>
                      </a:lnTo>
                      <a:lnTo>
                        <a:pt x="8" y="98"/>
                      </a:lnTo>
                      <a:lnTo>
                        <a:pt x="8" y="141"/>
                      </a:lnTo>
                      <a:lnTo>
                        <a:pt x="27" y="159"/>
                      </a:lnTo>
                      <a:lnTo>
                        <a:pt x="0" y="186"/>
                      </a:lnTo>
                      <a:lnTo>
                        <a:pt x="8" y="191"/>
                      </a:lnTo>
                      <a:lnTo>
                        <a:pt x="53" y="153"/>
                      </a:lnTo>
                      <a:lnTo>
                        <a:pt x="127" y="151"/>
                      </a:lnTo>
                      <a:lnTo>
                        <a:pt x="131" y="170"/>
                      </a:lnTo>
                      <a:lnTo>
                        <a:pt x="170" y="170"/>
                      </a:lnTo>
                      <a:lnTo>
                        <a:pt x="170" y="232"/>
                      </a:lnTo>
                      <a:lnTo>
                        <a:pt x="194" y="253"/>
                      </a:lnTo>
                      <a:lnTo>
                        <a:pt x="192" y="339"/>
                      </a:lnTo>
                      <a:lnTo>
                        <a:pt x="158" y="368"/>
                      </a:lnTo>
                      <a:lnTo>
                        <a:pt x="162" y="439"/>
                      </a:lnTo>
                      <a:lnTo>
                        <a:pt x="176" y="454"/>
                      </a:lnTo>
                      <a:lnTo>
                        <a:pt x="176" y="517"/>
                      </a:lnTo>
                      <a:lnTo>
                        <a:pt x="197" y="534"/>
                      </a:lnTo>
                      <a:lnTo>
                        <a:pt x="199" y="493"/>
                      </a:lnTo>
                      <a:lnTo>
                        <a:pt x="223" y="512"/>
                      </a:lnTo>
                      <a:lnTo>
                        <a:pt x="225" y="563"/>
                      </a:lnTo>
                      <a:lnTo>
                        <a:pt x="270" y="608"/>
                      </a:lnTo>
                      <a:lnTo>
                        <a:pt x="278" y="606"/>
                      </a:lnTo>
                      <a:lnTo>
                        <a:pt x="303" y="631"/>
                      </a:lnTo>
                      <a:lnTo>
                        <a:pt x="327" y="634"/>
                      </a:lnTo>
                      <a:lnTo>
                        <a:pt x="337" y="640"/>
                      </a:lnTo>
                      <a:lnTo>
                        <a:pt x="383" y="645"/>
                      </a:lnTo>
                      <a:lnTo>
                        <a:pt x="385" y="677"/>
                      </a:lnTo>
                      <a:lnTo>
                        <a:pt x="407" y="691"/>
                      </a:lnTo>
                      <a:lnTo>
                        <a:pt x="463" y="697"/>
                      </a:lnTo>
                      <a:lnTo>
                        <a:pt x="465" y="738"/>
                      </a:lnTo>
                      <a:lnTo>
                        <a:pt x="450" y="746"/>
                      </a:lnTo>
                      <a:lnTo>
                        <a:pt x="424" y="769"/>
                      </a:lnTo>
                      <a:lnTo>
                        <a:pt x="468" y="806"/>
                      </a:lnTo>
                      <a:lnTo>
                        <a:pt x="482" y="808"/>
                      </a:lnTo>
                      <a:lnTo>
                        <a:pt x="479" y="855"/>
                      </a:lnTo>
                      <a:lnTo>
                        <a:pt x="503" y="873"/>
                      </a:lnTo>
                      <a:lnTo>
                        <a:pt x="524" y="890"/>
                      </a:lnTo>
                      <a:lnTo>
                        <a:pt x="526" y="922"/>
                      </a:lnTo>
                      <a:lnTo>
                        <a:pt x="550" y="943"/>
                      </a:lnTo>
                      <a:lnTo>
                        <a:pt x="552" y="1135"/>
                      </a:lnTo>
                      <a:lnTo>
                        <a:pt x="587" y="1166"/>
                      </a:lnTo>
                      <a:lnTo>
                        <a:pt x="620" y="119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10"/>
                <p:cNvSpPr>
                  <a:spLocks/>
                </p:cNvSpPr>
                <p:nvPr userDrawn="1"/>
              </p:nvSpPr>
              <p:spPr bwMode="auto">
                <a:xfrm>
                  <a:off x="7072313" y="3178176"/>
                  <a:ext cx="2179638" cy="1611313"/>
                </a:xfrm>
                <a:custGeom>
                  <a:avLst/>
                  <a:gdLst/>
                  <a:ahLst/>
                  <a:cxnLst>
                    <a:cxn ang="0">
                      <a:pos x="1125" y="471"/>
                    </a:cxn>
                    <a:cxn ang="0">
                      <a:pos x="1145" y="382"/>
                    </a:cxn>
                    <a:cxn ang="0">
                      <a:pos x="1111" y="261"/>
                    </a:cxn>
                    <a:cxn ang="0">
                      <a:pos x="1191" y="174"/>
                    </a:cxn>
                    <a:cxn ang="0">
                      <a:pos x="1237" y="107"/>
                    </a:cxn>
                    <a:cxn ang="0">
                      <a:pos x="1237" y="220"/>
                    </a:cxn>
                    <a:cxn ang="0">
                      <a:pos x="1266" y="202"/>
                    </a:cxn>
                    <a:cxn ang="0">
                      <a:pos x="1322" y="81"/>
                    </a:cxn>
                    <a:cxn ang="0">
                      <a:pos x="1291" y="47"/>
                    </a:cxn>
                    <a:cxn ang="0">
                      <a:pos x="1341" y="41"/>
                    </a:cxn>
                    <a:cxn ang="0">
                      <a:pos x="1344" y="0"/>
                    </a:cxn>
                    <a:cxn ang="0">
                      <a:pos x="1213" y="35"/>
                    </a:cxn>
                    <a:cxn ang="0">
                      <a:pos x="1109" y="14"/>
                    </a:cxn>
                    <a:cxn ang="0">
                      <a:pos x="910" y="65"/>
                    </a:cxn>
                    <a:cxn ang="0">
                      <a:pos x="864" y="49"/>
                    </a:cxn>
                    <a:cxn ang="0">
                      <a:pos x="733" y="81"/>
                    </a:cxn>
                    <a:cxn ang="0">
                      <a:pos x="749" y="41"/>
                    </a:cxn>
                    <a:cxn ang="0">
                      <a:pos x="632" y="108"/>
                    </a:cxn>
                    <a:cxn ang="0">
                      <a:pos x="566" y="172"/>
                    </a:cxn>
                    <a:cxn ang="0">
                      <a:pos x="455" y="204"/>
                    </a:cxn>
                    <a:cxn ang="0">
                      <a:pos x="375" y="252"/>
                    </a:cxn>
                    <a:cxn ang="0">
                      <a:pos x="377" y="204"/>
                    </a:cxn>
                    <a:cxn ang="0">
                      <a:pos x="230" y="227"/>
                    </a:cxn>
                    <a:cxn ang="0">
                      <a:pos x="184" y="274"/>
                    </a:cxn>
                    <a:cxn ang="0">
                      <a:pos x="234" y="336"/>
                    </a:cxn>
                    <a:cxn ang="0">
                      <a:pos x="299" y="239"/>
                    </a:cxn>
                    <a:cxn ang="0">
                      <a:pos x="258" y="346"/>
                    </a:cxn>
                    <a:cxn ang="0">
                      <a:pos x="219" y="348"/>
                    </a:cxn>
                    <a:cxn ang="0">
                      <a:pos x="119" y="404"/>
                    </a:cxn>
                    <a:cxn ang="0">
                      <a:pos x="82" y="450"/>
                    </a:cxn>
                    <a:cxn ang="0">
                      <a:pos x="138" y="489"/>
                    </a:cxn>
                    <a:cxn ang="0">
                      <a:pos x="217" y="474"/>
                    </a:cxn>
                    <a:cxn ang="0">
                      <a:pos x="261" y="491"/>
                    </a:cxn>
                    <a:cxn ang="0">
                      <a:pos x="227" y="442"/>
                    </a:cxn>
                    <a:cxn ang="0">
                      <a:pos x="346" y="458"/>
                    </a:cxn>
                    <a:cxn ang="0">
                      <a:pos x="432" y="438"/>
                    </a:cxn>
                    <a:cxn ang="0">
                      <a:pos x="356" y="481"/>
                    </a:cxn>
                    <a:cxn ang="0">
                      <a:pos x="432" y="522"/>
                    </a:cxn>
                    <a:cxn ang="0">
                      <a:pos x="299" y="534"/>
                    </a:cxn>
                    <a:cxn ang="0">
                      <a:pos x="82" y="520"/>
                    </a:cxn>
                    <a:cxn ang="0">
                      <a:pos x="21" y="597"/>
                    </a:cxn>
                    <a:cxn ang="0">
                      <a:pos x="109" y="739"/>
                    </a:cxn>
                    <a:cxn ang="0">
                      <a:pos x="217" y="756"/>
                    </a:cxn>
                    <a:cxn ang="0">
                      <a:pos x="276" y="998"/>
                    </a:cxn>
                    <a:cxn ang="0">
                      <a:pos x="379" y="974"/>
                    </a:cxn>
                    <a:cxn ang="0">
                      <a:pos x="426" y="904"/>
                    </a:cxn>
                    <a:cxn ang="0">
                      <a:pos x="446" y="828"/>
                    </a:cxn>
                    <a:cxn ang="0">
                      <a:pos x="477" y="638"/>
                    </a:cxn>
                    <a:cxn ang="0">
                      <a:pos x="423" y="563"/>
                    </a:cxn>
                    <a:cxn ang="0">
                      <a:pos x="571" y="657"/>
                    </a:cxn>
                    <a:cxn ang="0">
                      <a:pos x="563" y="587"/>
                    </a:cxn>
                    <a:cxn ang="0">
                      <a:pos x="554" y="539"/>
                    </a:cxn>
                    <a:cxn ang="0">
                      <a:pos x="722" y="652"/>
                    </a:cxn>
                    <a:cxn ang="0">
                      <a:pos x="841" y="601"/>
                    </a:cxn>
                    <a:cxn ang="0">
                      <a:pos x="941" y="703"/>
                    </a:cxn>
                    <a:cxn ang="0">
                      <a:pos x="998" y="730"/>
                    </a:cxn>
                    <a:cxn ang="0">
                      <a:pos x="995" y="695"/>
                    </a:cxn>
                    <a:cxn ang="0">
                      <a:pos x="1027" y="650"/>
                    </a:cxn>
                    <a:cxn ang="0">
                      <a:pos x="980" y="602"/>
                    </a:cxn>
                    <a:cxn ang="0">
                      <a:pos x="1099" y="495"/>
                    </a:cxn>
                    <a:cxn ang="0">
                      <a:pos x="1062" y="444"/>
                    </a:cxn>
                    <a:cxn ang="0">
                      <a:pos x="1029" y="423"/>
                    </a:cxn>
                  </a:cxnLst>
                  <a:rect l="0" t="0" r="r" b="b"/>
                  <a:pathLst>
                    <a:path w="1373" h="1015">
                      <a:moveTo>
                        <a:pt x="1066" y="397"/>
                      </a:moveTo>
                      <a:lnTo>
                        <a:pt x="1125" y="450"/>
                      </a:lnTo>
                      <a:lnTo>
                        <a:pt x="1113" y="466"/>
                      </a:lnTo>
                      <a:lnTo>
                        <a:pt x="1125" y="471"/>
                      </a:lnTo>
                      <a:lnTo>
                        <a:pt x="1147" y="450"/>
                      </a:lnTo>
                      <a:lnTo>
                        <a:pt x="1119" y="425"/>
                      </a:lnTo>
                      <a:lnTo>
                        <a:pt x="1117" y="384"/>
                      </a:lnTo>
                      <a:lnTo>
                        <a:pt x="1145" y="382"/>
                      </a:lnTo>
                      <a:lnTo>
                        <a:pt x="1147" y="348"/>
                      </a:lnTo>
                      <a:lnTo>
                        <a:pt x="1129" y="334"/>
                      </a:lnTo>
                      <a:lnTo>
                        <a:pt x="1129" y="276"/>
                      </a:lnTo>
                      <a:lnTo>
                        <a:pt x="1111" y="261"/>
                      </a:lnTo>
                      <a:lnTo>
                        <a:pt x="1111" y="201"/>
                      </a:lnTo>
                      <a:lnTo>
                        <a:pt x="1145" y="180"/>
                      </a:lnTo>
                      <a:lnTo>
                        <a:pt x="1168" y="189"/>
                      </a:lnTo>
                      <a:lnTo>
                        <a:pt x="1191" y="174"/>
                      </a:lnTo>
                      <a:lnTo>
                        <a:pt x="1189" y="151"/>
                      </a:lnTo>
                      <a:lnTo>
                        <a:pt x="1205" y="148"/>
                      </a:lnTo>
                      <a:lnTo>
                        <a:pt x="1209" y="108"/>
                      </a:lnTo>
                      <a:lnTo>
                        <a:pt x="1237" y="107"/>
                      </a:lnTo>
                      <a:lnTo>
                        <a:pt x="1237" y="168"/>
                      </a:lnTo>
                      <a:lnTo>
                        <a:pt x="1223" y="172"/>
                      </a:lnTo>
                      <a:lnTo>
                        <a:pt x="1221" y="202"/>
                      </a:lnTo>
                      <a:lnTo>
                        <a:pt x="1237" y="220"/>
                      </a:lnTo>
                      <a:lnTo>
                        <a:pt x="1250" y="220"/>
                      </a:lnTo>
                      <a:lnTo>
                        <a:pt x="1250" y="247"/>
                      </a:lnTo>
                      <a:lnTo>
                        <a:pt x="1266" y="256"/>
                      </a:lnTo>
                      <a:lnTo>
                        <a:pt x="1266" y="202"/>
                      </a:lnTo>
                      <a:lnTo>
                        <a:pt x="1250" y="190"/>
                      </a:lnTo>
                      <a:lnTo>
                        <a:pt x="1249" y="141"/>
                      </a:lnTo>
                      <a:lnTo>
                        <a:pt x="1266" y="127"/>
                      </a:lnTo>
                      <a:lnTo>
                        <a:pt x="1322" y="81"/>
                      </a:lnTo>
                      <a:lnTo>
                        <a:pt x="1295" y="78"/>
                      </a:lnTo>
                      <a:lnTo>
                        <a:pt x="1291" y="66"/>
                      </a:lnTo>
                      <a:lnTo>
                        <a:pt x="1305" y="59"/>
                      </a:lnTo>
                      <a:lnTo>
                        <a:pt x="1291" y="47"/>
                      </a:lnTo>
                      <a:lnTo>
                        <a:pt x="1295" y="39"/>
                      </a:lnTo>
                      <a:lnTo>
                        <a:pt x="1307" y="25"/>
                      </a:lnTo>
                      <a:lnTo>
                        <a:pt x="1322" y="23"/>
                      </a:lnTo>
                      <a:lnTo>
                        <a:pt x="1341" y="41"/>
                      </a:lnTo>
                      <a:lnTo>
                        <a:pt x="1352" y="34"/>
                      </a:lnTo>
                      <a:lnTo>
                        <a:pt x="1360" y="37"/>
                      </a:lnTo>
                      <a:lnTo>
                        <a:pt x="1373" y="23"/>
                      </a:lnTo>
                      <a:lnTo>
                        <a:pt x="1344" y="0"/>
                      </a:lnTo>
                      <a:lnTo>
                        <a:pt x="1215" y="0"/>
                      </a:lnTo>
                      <a:lnTo>
                        <a:pt x="1205" y="13"/>
                      </a:lnTo>
                      <a:lnTo>
                        <a:pt x="1217" y="28"/>
                      </a:lnTo>
                      <a:lnTo>
                        <a:pt x="1213" y="35"/>
                      </a:lnTo>
                      <a:lnTo>
                        <a:pt x="1147" y="37"/>
                      </a:lnTo>
                      <a:lnTo>
                        <a:pt x="1129" y="22"/>
                      </a:lnTo>
                      <a:lnTo>
                        <a:pt x="1119" y="22"/>
                      </a:lnTo>
                      <a:lnTo>
                        <a:pt x="1109" y="14"/>
                      </a:lnTo>
                      <a:lnTo>
                        <a:pt x="1096" y="30"/>
                      </a:lnTo>
                      <a:lnTo>
                        <a:pt x="995" y="32"/>
                      </a:lnTo>
                      <a:lnTo>
                        <a:pt x="956" y="67"/>
                      </a:lnTo>
                      <a:lnTo>
                        <a:pt x="910" y="65"/>
                      </a:lnTo>
                      <a:lnTo>
                        <a:pt x="908" y="44"/>
                      </a:lnTo>
                      <a:lnTo>
                        <a:pt x="882" y="42"/>
                      </a:lnTo>
                      <a:lnTo>
                        <a:pt x="874" y="51"/>
                      </a:lnTo>
                      <a:lnTo>
                        <a:pt x="864" y="49"/>
                      </a:lnTo>
                      <a:lnTo>
                        <a:pt x="862" y="55"/>
                      </a:lnTo>
                      <a:lnTo>
                        <a:pt x="818" y="55"/>
                      </a:lnTo>
                      <a:lnTo>
                        <a:pt x="765" y="104"/>
                      </a:lnTo>
                      <a:lnTo>
                        <a:pt x="733" y="81"/>
                      </a:lnTo>
                      <a:lnTo>
                        <a:pt x="751" y="66"/>
                      </a:lnTo>
                      <a:lnTo>
                        <a:pt x="759" y="66"/>
                      </a:lnTo>
                      <a:lnTo>
                        <a:pt x="784" y="41"/>
                      </a:lnTo>
                      <a:lnTo>
                        <a:pt x="749" y="41"/>
                      </a:lnTo>
                      <a:lnTo>
                        <a:pt x="729" y="30"/>
                      </a:lnTo>
                      <a:lnTo>
                        <a:pt x="665" y="86"/>
                      </a:lnTo>
                      <a:lnTo>
                        <a:pt x="655" y="83"/>
                      </a:lnTo>
                      <a:lnTo>
                        <a:pt x="632" y="108"/>
                      </a:lnTo>
                      <a:lnTo>
                        <a:pt x="630" y="143"/>
                      </a:lnTo>
                      <a:lnTo>
                        <a:pt x="569" y="145"/>
                      </a:lnTo>
                      <a:lnTo>
                        <a:pt x="554" y="160"/>
                      </a:lnTo>
                      <a:lnTo>
                        <a:pt x="566" y="172"/>
                      </a:lnTo>
                      <a:lnTo>
                        <a:pt x="563" y="178"/>
                      </a:lnTo>
                      <a:lnTo>
                        <a:pt x="528" y="180"/>
                      </a:lnTo>
                      <a:lnTo>
                        <a:pt x="501" y="199"/>
                      </a:lnTo>
                      <a:lnTo>
                        <a:pt x="455" y="204"/>
                      </a:lnTo>
                      <a:lnTo>
                        <a:pt x="452" y="227"/>
                      </a:lnTo>
                      <a:lnTo>
                        <a:pt x="421" y="227"/>
                      </a:lnTo>
                      <a:lnTo>
                        <a:pt x="389" y="254"/>
                      </a:lnTo>
                      <a:lnTo>
                        <a:pt x="375" y="252"/>
                      </a:lnTo>
                      <a:lnTo>
                        <a:pt x="348" y="229"/>
                      </a:lnTo>
                      <a:lnTo>
                        <a:pt x="372" y="225"/>
                      </a:lnTo>
                      <a:lnTo>
                        <a:pt x="385" y="215"/>
                      </a:lnTo>
                      <a:lnTo>
                        <a:pt x="377" y="204"/>
                      </a:lnTo>
                      <a:lnTo>
                        <a:pt x="342" y="208"/>
                      </a:lnTo>
                      <a:lnTo>
                        <a:pt x="326" y="190"/>
                      </a:lnTo>
                      <a:lnTo>
                        <a:pt x="270" y="190"/>
                      </a:lnTo>
                      <a:lnTo>
                        <a:pt x="230" y="227"/>
                      </a:lnTo>
                      <a:lnTo>
                        <a:pt x="229" y="230"/>
                      </a:lnTo>
                      <a:lnTo>
                        <a:pt x="203" y="252"/>
                      </a:lnTo>
                      <a:lnTo>
                        <a:pt x="203" y="272"/>
                      </a:lnTo>
                      <a:lnTo>
                        <a:pt x="184" y="274"/>
                      </a:lnTo>
                      <a:lnTo>
                        <a:pt x="179" y="313"/>
                      </a:lnTo>
                      <a:lnTo>
                        <a:pt x="207" y="317"/>
                      </a:lnTo>
                      <a:lnTo>
                        <a:pt x="217" y="319"/>
                      </a:lnTo>
                      <a:lnTo>
                        <a:pt x="234" y="336"/>
                      </a:lnTo>
                      <a:lnTo>
                        <a:pt x="250" y="323"/>
                      </a:lnTo>
                      <a:lnTo>
                        <a:pt x="248" y="271"/>
                      </a:lnTo>
                      <a:lnTo>
                        <a:pt x="291" y="239"/>
                      </a:lnTo>
                      <a:lnTo>
                        <a:pt x="299" y="239"/>
                      </a:lnTo>
                      <a:lnTo>
                        <a:pt x="317" y="251"/>
                      </a:lnTo>
                      <a:lnTo>
                        <a:pt x="293" y="272"/>
                      </a:lnTo>
                      <a:lnTo>
                        <a:pt x="293" y="346"/>
                      </a:lnTo>
                      <a:lnTo>
                        <a:pt x="258" y="346"/>
                      </a:lnTo>
                      <a:lnTo>
                        <a:pt x="237" y="370"/>
                      </a:lnTo>
                      <a:lnTo>
                        <a:pt x="226" y="370"/>
                      </a:lnTo>
                      <a:lnTo>
                        <a:pt x="223" y="348"/>
                      </a:lnTo>
                      <a:lnTo>
                        <a:pt x="219" y="348"/>
                      </a:lnTo>
                      <a:lnTo>
                        <a:pt x="216" y="371"/>
                      </a:lnTo>
                      <a:lnTo>
                        <a:pt x="186" y="372"/>
                      </a:lnTo>
                      <a:lnTo>
                        <a:pt x="152" y="401"/>
                      </a:lnTo>
                      <a:lnTo>
                        <a:pt x="119" y="404"/>
                      </a:lnTo>
                      <a:lnTo>
                        <a:pt x="135" y="417"/>
                      </a:lnTo>
                      <a:lnTo>
                        <a:pt x="128" y="430"/>
                      </a:lnTo>
                      <a:lnTo>
                        <a:pt x="133" y="448"/>
                      </a:lnTo>
                      <a:lnTo>
                        <a:pt x="82" y="450"/>
                      </a:lnTo>
                      <a:lnTo>
                        <a:pt x="77" y="483"/>
                      </a:lnTo>
                      <a:lnTo>
                        <a:pt x="92" y="493"/>
                      </a:lnTo>
                      <a:lnTo>
                        <a:pt x="107" y="495"/>
                      </a:lnTo>
                      <a:lnTo>
                        <a:pt x="138" y="489"/>
                      </a:lnTo>
                      <a:lnTo>
                        <a:pt x="137" y="474"/>
                      </a:lnTo>
                      <a:lnTo>
                        <a:pt x="164" y="452"/>
                      </a:lnTo>
                      <a:lnTo>
                        <a:pt x="201" y="452"/>
                      </a:lnTo>
                      <a:lnTo>
                        <a:pt x="217" y="474"/>
                      </a:lnTo>
                      <a:lnTo>
                        <a:pt x="237" y="474"/>
                      </a:lnTo>
                      <a:lnTo>
                        <a:pt x="250" y="488"/>
                      </a:lnTo>
                      <a:lnTo>
                        <a:pt x="246" y="501"/>
                      </a:lnTo>
                      <a:lnTo>
                        <a:pt x="261" y="491"/>
                      </a:lnTo>
                      <a:lnTo>
                        <a:pt x="259" y="480"/>
                      </a:lnTo>
                      <a:lnTo>
                        <a:pt x="269" y="481"/>
                      </a:lnTo>
                      <a:lnTo>
                        <a:pt x="239" y="454"/>
                      </a:lnTo>
                      <a:lnTo>
                        <a:pt x="227" y="442"/>
                      </a:lnTo>
                      <a:lnTo>
                        <a:pt x="230" y="430"/>
                      </a:lnTo>
                      <a:lnTo>
                        <a:pt x="240" y="430"/>
                      </a:lnTo>
                      <a:lnTo>
                        <a:pt x="309" y="486"/>
                      </a:lnTo>
                      <a:lnTo>
                        <a:pt x="346" y="458"/>
                      </a:lnTo>
                      <a:lnTo>
                        <a:pt x="344" y="444"/>
                      </a:lnTo>
                      <a:lnTo>
                        <a:pt x="382" y="411"/>
                      </a:lnTo>
                      <a:lnTo>
                        <a:pt x="387" y="437"/>
                      </a:lnTo>
                      <a:lnTo>
                        <a:pt x="432" y="438"/>
                      </a:lnTo>
                      <a:lnTo>
                        <a:pt x="453" y="457"/>
                      </a:lnTo>
                      <a:lnTo>
                        <a:pt x="453" y="466"/>
                      </a:lnTo>
                      <a:lnTo>
                        <a:pt x="372" y="469"/>
                      </a:lnTo>
                      <a:lnTo>
                        <a:pt x="356" y="481"/>
                      </a:lnTo>
                      <a:lnTo>
                        <a:pt x="370" y="498"/>
                      </a:lnTo>
                      <a:lnTo>
                        <a:pt x="421" y="497"/>
                      </a:lnTo>
                      <a:lnTo>
                        <a:pt x="442" y="517"/>
                      </a:lnTo>
                      <a:lnTo>
                        <a:pt x="432" y="522"/>
                      </a:lnTo>
                      <a:lnTo>
                        <a:pt x="411" y="546"/>
                      </a:lnTo>
                      <a:lnTo>
                        <a:pt x="346" y="544"/>
                      </a:lnTo>
                      <a:lnTo>
                        <a:pt x="338" y="534"/>
                      </a:lnTo>
                      <a:lnTo>
                        <a:pt x="299" y="534"/>
                      </a:lnTo>
                      <a:lnTo>
                        <a:pt x="293" y="544"/>
                      </a:lnTo>
                      <a:lnTo>
                        <a:pt x="240" y="546"/>
                      </a:lnTo>
                      <a:lnTo>
                        <a:pt x="211" y="519"/>
                      </a:lnTo>
                      <a:lnTo>
                        <a:pt x="82" y="520"/>
                      </a:lnTo>
                      <a:lnTo>
                        <a:pt x="55" y="544"/>
                      </a:lnTo>
                      <a:lnTo>
                        <a:pt x="55" y="585"/>
                      </a:lnTo>
                      <a:lnTo>
                        <a:pt x="27" y="604"/>
                      </a:lnTo>
                      <a:lnTo>
                        <a:pt x="21" y="597"/>
                      </a:lnTo>
                      <a:lnTo>
                        <a:pt x="7" y="619"/>
                      </a:lnTo>
                      <a:lnTo>
                        <a:pt x="0" y="673"/>
                      </a:lnTo>
                      <a:lnTo>
                        <a:pt x="82" y="737"/>
                      </a:lnTo>
                      <a:lnTo>
                        <a:pt x="109" y="739"/>
                      </a:lnTo>
                      <a:lnTo>
                        <a:pt x="131" y="726"/>
                      </a:lnTo>
                      <a:lnTo>
                        <a:pt x="207" y="726"/>
                      </a:lnTo>
                      <a:lnTo>
                        <a:pt x="219" y="732"/>
                      </a:lnTo>
                      <a:lnTo>
                        <a:pt x="217" y="756"/>
                      </a:lnTo>
                      <a:lnTo>
                        <a:pt x="244" y="787"/>
                      </a:lnTo>
                      <a:lnTo>
                        <a:pt x="246" y="889"/>
                      </a:lnTo>
                      <a:lnTo>
                        <a:pt x="276" y="916"/>
                      </a:lnTo>
                      <a:lnTo>
                        <a:pt x="276" y="998"/>
                      </a:lnTo>
                      <a:lnTo>
                        <a:pt x="299" y="1015"/>
                      </a:lnTo>
                      <a:lnTo>
                        <a:pt x="312" y="1005"/>
                      </a:lnTo>
                      <a:lnTo>
                        <a:pt x="344" y="1005"/>
                      </a:lnTo>
                      <a:lnTo>
                        <a:pt x="379" y="974"/>
                      </a:lnTo>
                      <a:lnTo>
                        <a:pt x="397" y="973"/>
                      </a:lnTo>
                      <a:lnTo>
                        <a:pt x="399" y="943"/>
                      </a:lnTo>
                      <a:lnTo>
                        <a:pt x="428" y="941"/>
                      </a:lnTo>
                      <a:lnTo>
                        <a:pt x="426" y="904"/>
                      </a:lnTo>
                      <a:lnTo>
                        <a:pt x="438" y="906"/>
                      </a:lnTo>
                      <a:lnTo>
                        <a:pt x="463" y="882"/>
                      </a:lnTo>
                      <a:lnTo>
                        <a:pt x="465" y="843"/>
                      </a:lnTo>
                      <a:lnTo>
                        <a:pt x="446" y="828"/>
                      </a:lnTo>
                      <a:lnTo>
                        <a:pt x="448" y="790"/>
                      </a:lnTo>
                      <a:lnTo>
                        <a:pt x="557" y="689"/>
                      </a:lnTo>
                      <a:lnTo>
                        <a:pt x="481" y="689"/>
                      </a:lnTo>
                      <a:lnTo>
                        <a:pt x="477" y="638"/>
                      </a:lnTo>
                      <a:lnTo>
                        <a:pt x="467" y="626"/>
                      </a:lnTo>
                      <a:lnTo>
                        <a:pt x="457" y="630"/>
                      </a:lnTo>
                      <a:lnTo>
                        <a:pt x="391" y="566"/>
                      </a:lnTo>
                      <a:lnTo>
                        <a:pt x="423" y="563"/>
                      </a:lnTo>
                      <a:lnTo>
                        <a:pt x="463" y="599"/>
                      </a:lnTo>
                      <a:lnTo>
                        <a:pt x="513" y="638"/>
                      </a:lnTo>
                      <a:lnTo>
                        <a:pt x="515" y="657"/>
                      </a:lnTo>
                      <a:lnTo>
                        <a:pt x="571" y="657"/>
                      </a:lnTo>
                      <a:lnTo>
                        <a:pt x="569" y="642"/>
                      </a:lnTo>
                      <a:lnTo>
                        <a:pt x="620" y="597"/>
                      </a:lnTo>
                      <a:lnTo>
                        <a:pt x="575" y="593"/>
                      </a:lnTo>
                      <a:lnTo>
                        <a:pt x="563" y="587"/>
                      </a:lnTo>
                      <a:lnTo>
                        <a:pt x="554" y="587"/>
                      </a:lnTo>
                      <a:lnTo>
                        <a:pt x="515" y="551"/>
                      </a:lnTo>
                      <a:lnTo>
                        <a:pt x="532" y="532"/>
                      </a:lnTo>
                      <a:lnTo>
                        <a:pt x="554" y="539"/>
                      </a:lnTo>
                      <a:lnTo>
                        <a:pt x="585" y="568"/>
                      </a:lnTo>
                      <a:lnTo>
                        <a:pt x="688" y="568"/>
                      </a:lnTo>
                      <a:lnTo>
                        <a:pt x="718" y="595"/>
                      </a:lnTo>
                      <a:lnTo>
                        <a:pt x="722" y="652"/>
                      </a:lnTo>
                      <a:lnTo>
                        <a:pt x="769" y="687"/>
                      </a:lnTo>
                      <a:lnTo>
                        <a:pt x="804" y="662"/>
                      </a:lnTo>
                      <a:lnTo>
                        <a:pt x="802" y="634"/>
                      </a:lnTo>
                      <a:lnTo>
                        <a:pt x="841" y="601"/>
                      </a:lnTo>
                      <a:lnTo>
                        <a:pt x="872" y="601"/>
                      </a:lnTo>
                      <a:lnTo>
                        <a:pt x="908" y="630"/>
                      </a:lnTo>
                      <a:lnTo>
                        <a:pt x="941" y="632"/>
                      </a:lnTo>
                      <a:lnTo>
                        <a:pt x="941" y="703"/>
                      </a:lnTo>
                      <a:lnTo>
                        <a:pt x="973" y="728"/>
                      </a:lnTo>
                      <a:lnTo>
                        <a:pt x="980" y="726"/>
                      </a:lnTo>
                      <a:lnTo>
                        <a:pt x="992" y="736"/>
                      </a:lnTo>
                      <a:lnTo>
                        <a:pt x="998" y="730"/>
                      </a:lnTo>
                      <a:lnTo>
                        <a:pt x="954" y="693"/>
                      </a:lnTo>
                      <a:lnTo>
                        <a:pt x="954" y="664"/>
                      </a:lnTo>
                      <a:lnTo>
                        <a:pt x="961" y="664"/>
                      </a:lnTo>
                      <a:lnTo>
                        <a:pt x="995" y="695"/>
                      </a:lnTo>
                      <a:lnTo>
                        <a:pt x="1005" y="693"/>
                      </a:lnTo>
                      <a:lnTo>
                        <a:pt x="1017" y="685"/>
                      </a:lnTo>
                      <a:lnTo>
                        <a:pt x="1029" y="685"/>
                      </a:lnTo>
                      <a:lnTo>
                        <a:pt x="1027" y="650"/>
                      </a:lnTo>
                      <a:lnTo>
                        <a:pt x="1004" y="626"/>
                      </a:lnTo>
                      <a:lnTo>
                        <a:pt x="998" y="626"/>
                      </a:lnTo>
                      <a:lnTo>
                        <a:pt x="984" y="612"/>
                      </a:lnTo>
                      <a:lnTo>
                        <a:pt x="980" y="602"/>
                      </a:lnTo>
                      <a:lnTo>
                        <a:pt x="1007" y="580"/>
                      </a:lnTo>
                      <a:lnTo>
                        <a:pt x="1053" y="579"/>
                      </a:lnTo>
                      <a:lnTo>
                        <a:pt x="1099" y="530"/>
                      </a:lnTo>
                      <a:lnTo>
                        <a:pt x="1099" y="495"/>
                      </a:lnTo>
                      <a:lnTo>
                        <a:pt x="1086" y="481"/>
                      </a:lnTo>
                      <a:lnTo>
                        <a:pt x="1058" y="460"/>
                      </a:lnTo>
                      <a:lnTo>
                        <a:pt x="1068" y="448"/>
                      </a:lnTo>
                      <a:lnTo>
                        <a:pt x="1062" y="444"/>
                      </a:lnTo>
                      <a:lnTo>
                        <a:pt x="1055" y="450"/>
                      </a:lnTo>
                      <a:lnTo>
                        <a:pt x="1037" y="435"/>
                      </a:lnTo>
                      <a:lnTo>
                        <a:pt x="1031" y="435"/>
                      </a:lnTo>
                      <a:lnTo>
                        <a:pt x="1029" y="423"/>
                      </a:lnTo>
                      <a:lnTo>
                        <a:pt x="1066" y="397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12"/>
                <p:cNvSpPr>
                  <a:spLocks/>
                </p:cNvSpPr>
                <p:nvPr userDrawn="1"/>
              </p:nvSpPr>
              <p:spPr bwMode="auto">
                <a:xfrm>
                  <a:off x="8747126" y="4297363"/>
                  <a:ext cx="101600" cy="13017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7" y="44"/>
                    </a:cxn>
                    <a:cxn ang="0">
                      <a:pos x="31" y="0"/>
                    </a:cxn>
                    <a:cxn ang="0">
                      <a:pos x="62" y="0"/>
                    </a:cxn>
                    <a:cxn ang="0">
                      <a:pos x="64" y="28"/>
                    </a:cxn>
                    <a:cxn ang="0">
                      <a:pos x="51" y="38"/>
                    </a:cxn>
                    <a:cxn ang="0">
                      <a:pos x="52" y="47"/>
                    </a:cxn>
                    <a:cxn ang="0">
                      <a:pos x="60" y="47"/>
                    </a:cxn>
                    <a:cxn ang="0">
                      <a:pos x="27" y="80"/>
                    </a:cxn>
                    <a:cxn ang="0">
                      <a:pos x="0" y="82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64" h="82">
                      <a:moveTo>
                        <a:pt x="0" y="45"/>
                      </a:moveTo>
                      <a:lnTo>
                        <a:pt x="27" y="44"/>
                      </a:lnTo>
                      <a:lnTo>
                        <a:pt x="31" y="0"/>
                      </a:lnTo>
                      <a:lnTo>
                        <a:pt x="62" y="0"/>
                      </a:lnTo>
                      <a:lnTo>
                        <a:pt x="64" y="28"/>
                      </a:lnTo>
                      <a:lnTo>
                        <a:pt x="51" y="38"/>
                      </a:lnTo>
                      <a:lnTo>
                        <a:pt x="52" y="47"/>
                      </a:lnTo>
                      <a:lnTo>
                        <a:pt x="60" y="47"/>
                      </a:lnTo>
                      <a:lnTo>
                        <a:pt x="27" y="80"/>
                      </a:lnTo>
                      <a:lnTo>
                        <a:pt x="0" y="82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13"/>
                <p:cNvSpPr>
                  <a:spLocks/>
                </p:cNvSpPr>
                <p:nvPr userDrawn="1"/>
              </p:nvSpPr>
              <p:spPr bwMode="auto">
                <a:xfrm>
                  <a:off x="8537576" y="4337051"/>
                  <a:ext cx="220663" cy="2063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0" y="63"/>
                    </a:cxn>
                    <a:cxn ang="0">
                      <a:pos x="69" y="90"/>
                    </a:cxn>
                    <a:cxn ang="0">
                      <a:pos x="111" y="92"/>
                    </a:cxn>
                    <a:cxn ang="0">
                      <a:pos x="139" y="119"/>
                    </a:cxn>
                    <a:cxn ang="0">
                      <a:pos x="134" y="130"/>
                    </a:cxn>
                    <a:cxn ang="0">
                      <a:pos x="111" y="110"/>
                    </a:cxn>
                    <a:cxn ang="0">
                      <a:pos x="69" y="109"/>
                    </a:cxn>
                    <a:cxn ang="0">
                      <a:pos x="26" y="69"/>
                    </a:cxn>
                    <a:cxn ang="0">
                      <a:pos x="24" y="48"/>
                    </a:cxn>
                    <a:cxn ang="0">
                      <a:pos x="0" y="2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9" h="130">
                      <a:moveTo>
                        <a:pt x="0" y="0"/>
                      </a:moveTo>
                      <a:lnTo>
                        <a:pt x="70" y="63"/>
                      </a:lnTo>
                      <a:lnTo>
                        <a:pt x="69" y="90"/>
                      </a:lnTo>
                      <a:lnTo>
                        <a:pt x="111" y="92"/>
                      </a:lnTo>
                      <a:lnTo>
                        <a:pt x="139" y="119"/>
                      </a:lnTo>
                      <a:lnTo>
                        <a:pt x="134" y="130"/>
                      </a:lnTo>
                      <a:lnTo>
                        <a:pt x="111" y="110"/>
                      </a:lnTo>
                      <a:lnTo>
                        <a:pt x="69" y="109"/>
                      </a:lnTo>
                      <a:lnTo>
                        <a:pt x="26" y="69"/>
                      </a:lnTo>
                      <a:lnTo>
                        <a:pt x="24" y="48"/>
                      </a:lnTo>
                      <a:lnTo>
                        <a:pt x="0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14"/>
                <p:cNvSpPr>
                  <a:spLocks/>
                </p:cNvSpPr>
                <p:nvPr userDrawn="1"/>
              </p:nvSpPr>
              <p:spPr bwMode="auto">
                <a:xfrm>
                  <a:off x="9028113" y="4403726"/>
                  <a:ext cx="198438" cy="130175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21" y="0"/>
                    </a:cxn>
                    <a:cxn ang="0">
                      <a:pos x="22" y="19"/>
                    </a:cxn>
                    <a:cxn ang="0">
                      <a:pos x="58" y="19"/>
                    </a:cxn>
                    <a:cxn ang="0">
                      <a:pos x="69" y="12"/>
                    </a:cxn>
                    <a:cxn ang="0">
                      <a:pos x="125" y="60"/>
                    </a:cxn>
                    <a:cxn ang="0">
                      <a:pos x="118" y="82"/>
                    </a:cxn>
                    <a:cxn ang="0">
                      <a:pos x="92" y="57"/>
                    </a:cxn>
                    <a:cxn ang="0">
                      <a:pos x="75" y="72"/>
                    </a:cxn>
                    <a:cxn ang="0">
                      <a:pos x="50" y="48"/>
                    </a:cxn>
                    <a:cxn ang="0">
                      <a:pos x="51" y="35"/>
                    </a:cxn>
                    <a:cxn ang="0">
                      <a:pos x="37" y="37"/>
                    </a:cxn>
                    <a:cxn ang="0">
                      <a:pos x="0" y="13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125" h="82">
                      <a:moveTo>
                        <a:pt x="2" y="2"/>
                      </a:moveTo>
                      <a:lnTo>
                        <a:pt x="21" y="0"/>
                      </a:lnTo>
                      <a:lnTo>
                        <a:pt x="22" y="19"/>
                      </a:lnTo>
                      <a:lnTo>
                        <a:pt x="58" y="19"/>
                      </a:lnTo>
                      <a:lnTo>
                        <a:pt x="69" y="12"/>
                      </a:lnTo>
                      <a:lnTo>
                        <a:pt x="125" y="60"/>
                      </a:lnTo>
                      <a:lnTo>
                        <a:pt x="118" y="82"/>
                      </a:lnTo>
                      <a:lnTo>
                        <a:pt x="92" y="57"/>
                      </a:lnTo>
                      <a:lnTo>
                        <a:pt x="75" y="72"/>
                      </a:lnTo>
                      <a:lnTo>
                        <a:pt x="50" y="48"/>
                      </a:lnTo>
                      <a:lnTo>
                        <a:pt x="51" y="35"/>
                      </a:lnTo>
                      <a:lnTo>
                        <a:pt x="37" y="37"/>
                      </a:lnTo>
                      <a:lnTo>
                        <a:pt x="0" y="13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15"/>
                <p:cNvSpPr>
                  <a:spLocks/>
                </p:cNvSpPr>
                <p:nvPr userDrawn="1"/>
              </p:nvSpPr>
              <p:spPr bwMode="auto">
                <a:xfrm>
                  <a:off x="8688388" y="4570413"/>
                  <a:ext cx="557213" cy="382588"/>
                </a:xfrm>
                <a:custGeom>
                  <a:avLst/>
                  <a:gdLst/>
                  <a:ahLst/>
                  <a:cxnLst>
                    <a:cxn ang="0">
                      <a:pos x="49" y="60"/>
                    </a:cxn>
                    <a:cxn ang="0">
                      <a:pos x="94" y="60"/>
                    </a:cxn>
                    <a:cxn ang="0">
                      <a:pos x="151" y="12"/>
                    </a:cxn>
                    <a:cxn ang="0">
                      <a:pos x="174" y="30"/>
                    </a:cxn>
                    <a:cxn ang="0">
                      <a:pos x="211" y="0"/>
                    </a:cxn>
                    <a:cxn ang="0">
                      <a:pos x="236" y="0"/>
                    </a:cxn>
                    <a:cxn ang="0">
                      <a:pos x="223" y="17"/>
                    </a:cxn>
                    <a:cxn ang="0">
                      <a:pos x="264" y="45"/>
                    </a:cxn>
                    <a:cxn ang="0">
                      <a:pos x="301" y="21"/>
                    </a:cxn>
                    <a:cxn ang="0">
                      <a:pos x="303" y="65"/>
                    </a:cxn>
                    <a:cxn ang="0">
                      <a:pos x="325" y="85"/>
                    </a:cxn>
                    <a:cxn ang="0">
                      <a:pos x="325" y="103"/>
                    </a:cxn>
                    <a:cxn ang="0">
                      <a:pos x="349" y="119"/>
                    </a:cxn>
                    <a:cxn ang="0">
                      <a:pos x="351" y="167"/>
                    </a:cxn>
                    <a:cxn ang="0">
                      <a:pos x="284" y="224"/>
                    </a:cxn>
                    <a:cxn ang="0">
                      <a:pos x="272" y="226"/>
                    </a:cxn>
                    <a:cxn ang="0">
                      <a:pos x="258" y="240"/>
                    </a:cxn>
                    <a:cxn ang="0">
                      <a:pos x="233" y="241"/>
                    </a:cxn>
                    <a:cxn ang="0">
                      <a:pos x="231" y="236"/>
                    </a:cxn>
                    <a:cxn ang="0">
                      <a:pos x="179" y="234"/>
                    </a:cxn>
                    <a:cxn ang="0">
                      <a:pos x="180" y="221"/>
                    </a:cxn>
                    <a:cxn ang="0">
                      <a:pos x="144" y="195"/>
                    </a:cxn>
                    <a:cxn ang="0">
                      <a:pos x="152" y="180"/>
                    </a:cxn>
                    <a:cxn ang="0">
                      <a:pos x="152" y="172"/>
                    </a:cxn>
                    <a:cxn ang="0">
                      <a:pos x="138" y="164"/>
                    </a:cxn>
                    <a:cxn ang="0">
                      <a:pos x="125" y="164"/>
                    </a:cxn>
                    <a:cxn ang="0">
                      <a:pos x="106" y="183"/>
                    </a:cxn>
                    <a:cxn ang="0">
                      <a:pos x="17" y="186"/>
                    </a:cxn>
                    <a:cxn ang="0">
                      <a:pos x="0" y="166"/>
                    </a:cxn>
                    <a:cxn ang="0">
                      <a:pos x="8" y="154"/>
                    </a:cxn>
                    <a:cxn ang="0">
                      <a:pos x="13" y="94"/>
                    </a:cxn>
                    <a:cxn ang="0">
                      <a:pos x="49" y="60"/>
                    </a:cxn>
                  </a:cxnLst>
                  <a:rect l="0" t="0" r="r" b="b"/>
                  <a:pathLst>
                    <a:path w="351" h="241">
                      <a:moveTo>
                        <a:pt x="49" y="60"/>
                      </a:moveTo>
                      <a:lnTo>
                        <a:pt x="94" y="60"/>
                      </a:lnTo>
                      <a:lnTo>
                        <a:pt x="151" y="12"/>
                      </a:lnTo>
                      <a:lnTo>
                        <a:pt x="174" y="30"/>
                      </a:lnTo>
                      <a:lnTo>
                        <a:pt x="211" y="0"/>
                      </a:lnTo>
                      <a:lnTo>
                        <a:pt x="236" y="0"/>
                      </a:lnTo>
                      <a:lnTo>
                        <a:pt x="223" y="17"/>
                      </a:lnTo>
                      <a:lnTo>
                        <a:pt x="264" y="45"/>
                      </a:lnTo>
                      <a:lnTo>
                        <a:pt x="301" y="21"/>
                      </a:lnTo>
                      <a:lnTo>
                        <a:pt x="303" y="65"/>
                      </a:lnTo>
                      <a:lnTo>
                        <a:pt x="325" y="85"/>
                      </a:lnTo>
                      <a:lnTo>
                        <a:pt x="325" y="103"/>
                      </a:lnTo>
                      <a:lnTo>
                        <a:pt x="349" y="119"/>
                      </a:lnTo>
                      <a:lnTo>
                        <a:pt x="351" y="167"/>
                      </a:lnTo>
                      <a:lnTo>
                        <a:pt x="284" y="224"/>
                      </a:lnTo>
                      <a:lnTo>
                        <a:pt x="272" y="226"/>
                      </a:lnTo>
                      <a:lnTo>
                        <a:pt x="258" y="240"/>
                      </a:lnTo>
                      <a:lnTo>
                        <a:pt x="233" y="241"/>
                      </a:lnTo>
                      <a:lnTo>
                        <a:pt x="231" y="236"/>
                      </a:lnTo>
                      <a:lnTo>
                        <a:pt x="179" y="234"/>
                      </a:lnTo>
                      <a:lnTo>
                        <a:pt x="180" y="221"/>
                      </a:lnTo>
                      <a:lnTo>
                        <a:pt x="144" y="195"/>
                      </a:lnTo>
                      <a:lnTo>
                        <a:pt x="152" y="180"/>
                      </a:lnTo>
                      <a:lnTo>
                        <a:pt x="152" y="172"/>
                      </a:lnTo>
                      <a:lnTo>
                        <a:pt x="138" y="164"/>
                      </a:lnTo>
                      <a:lnTo>
                        <a:pt x="125" y="164"/>
                      </a:lnTo>
                      <a:lnTo>
                        <a:pt x="106" y="183"/>
                      </a:lnTo>
                      <a:lnTo>
                        <a:pt x="17" y="186"/>
                      </a:lnTo>
                      <a:lnTo>
                        <a:pt x="0" y="166"/>
                      </a:lnTo>
                      <a:lnTo>
                        <a:pt x="8" y="154"/>
                      </a:lnTo>
                      <a:lnTo>
                        <a:pt x="13" y="94"/>
                      </a:lnTo>
                      <a:lnTo>
                        <a:pt x="49" y="6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20"/>
                <p:cNvSpPr>
                  <a:spLocks/>
                </p:cNvSpPr>
                <p:nvPr userDrawn="1"/>
              </p:nvSpPr>
              <p:spPr bwMode="auto">
                <a:xfrm>
                  <a:off x="8956676" y="3713163"/>
                  <a:ext cx="122238" cy="157163"/>
                </a:xfrm>
                <a:custGeom>
                  <a:avLst/>
                  <a:gdLst/>
                  <a:ahLst/>
                  <a:cxnLst>
                    <a:cxn ang="0">
                      <a:pos x="0" y="91"/>
                    </a:cxn>
                    <a:cxn ang="0">
                      <a:pos x="3" y="99"/>
                    </a:cxn>
                    <a:cxn ang="0">
                      <a:pos x="28" y="84"/>
                    </a:cxn>
                    <a:cxn ang="0">
                      <a:pos x="31" y="96"/>
                    </a:cxn>
                    <a:cxn ang="0">
                      <a:pos x="69" y="68"/>
                    </a:cxn>
                    <a:cxn ang="0">
                      <a:pos x="70" y="40"/>
                    </a:cxn>
                    <a:cxn ang="0">
                      <a:pos x="77" y="19"/>
                    </a:cxn>
                    <a:cxn ang="0">
                      <a:pos x="67" y="0"/>
                    </a:cxn>
                    <a:cxn ang="0">
                      <a:pos x="59" y="1"/>
                    </a:cxn>
                    <a:cxn ang="0">
                      <a:pos x="55" y="37"/>
                    </a:cxn>
                    <a:cxn ang="0">
                      <a:pos x="40" y="48"/>
                    </a:cxn>
                    <a:cxn ang="0">
                      <a:pos x="32" y="68"/>
                    </a:cxn>
                    <a:cxn ang="0">
                      <a:pos x="11" y="75"/>
                    </a:cxn>
                    <a:cxn ang="0">
                      <a:pos x="1" y="87"/>
                    </a:cxn>
                  </a:cxnLst>
                  <a:rect l="0" t="0" r="r" b="b"/>
                  <a:pathLst>
                    <a:path w="77" h="99">
                      <a:moveTo>
                        <a:pt x="0" y="91"/>
                      </a:moveTo>
                      <a:lnTo>
                        <a:pt x="3" y="99"/>
                      </a:lnTo>
                      <a:lnTo>
                        <a:pt x="28" y="84"/>
                      </a:lnTo>
                      <a:lnTo>
                        <a:pt x="31" y="96"/>
                      </a:lnTo>
                      <a:lnTo>
                        <a:pt x="69" y="68"/>
                      </a:lnTo>
                      <a:lnTo>
                        <a:pt x="70" y="40"/>
                      </a:lnTo>
                      <a:lnTo>
                        <a:pt x="77" y="19"/>
                      </a:lnTo>
                      <a:lnTo>
                        <a:pt x="67" y="0"/>
                      </a:lnTo>
                      <a:lnTo>
                        <a:pt x="59" y="1"/>
                      </a:lnTo>
                      <a:lnTo>
                        <a:pt x="55" y="37"/>
                      </a:lnTo>
                      <a:lnTo>
                        <a:pt x="40" y="48"/>
                      </a:lnTo>
                      <a:lnTo>
                        <a:pt x="32" y="68"/>
                      </a:lnTo>
                      <a:lnTo>
                        <a:pt x="11" y="75"/>
                      </a:lnTo>
                      <a:lnTo>
                        <a:pt x="1" y="87"/>
                      </a:lnTo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22"/>
                <p:cNvSpPr>
                  <a:spLocks/>
                </p:cNvSpPr>
                <p:nvPr userDrawn="1"/>
              </p:nvSpPr>
              <p:spPr bwMode="auto">
                <a:xfrm>
                  <a:off x="9040813" y="3621088"/>
                  <a:ext cx="73025" cy="79375"/>
                </a:xfrm>
                <a:custGeom>
                  <a:avLst/>
                  <a:gdLst/>
                  <a:ahLst/>
                  <a:cxnLst>
                    <a:cxn ang="0">
                      <a:pos x="5" y="50"/>
                    </a:cxn>
                    <a:cxn ang="0">
                      <a:pos x="12" y="47"/>
                    </a:cxn>
                    <a:cxn ang="0">
                      <a:pos x="17" y="36"/>
                    </a:cxn>
                    <a:cxn ang="0">
                      <a:pos x="29" y="45"/>
                    </a:cxn>
                    <a:cxn ang="0">
                      <a:pos x="33" y="34"/>
                    </a:cxn>
                    <a:cxn ang="0">
                      <a:pos x="46" y="30"/>
                    </a:cxn>
                    <a:cxn ang="0">
                      <a:pos x="42" y="15"/>
                    </a:cxn>
                    <a:cxn ang="0">
                      <a:pos x="33" y="16"/>
                    </a:cxn>
                    <a:cxn ang="0">
                      <a:pos x="13" y="0"/>
                    </a:cxn>
                    <a:cxn ang="0">
                      <a:pos x="13" y="26"/>
                    </a:cxn>
                    <a:cxn ang="0">
                      <a:pos x="7" y="34"/>
                    </a:cxn>
                    <a:cxn ang="0">
                      <a:pos x="0" y="43"/>
                    </a:cxn>
                    <a:cxn ang="0">
                      <a:pos x="5" y="50"/>
                    </a:cxn>
                  </a:cxnLst>
                  <a:rect l="0" t="0" r="r" b="b"/>
                  <a:pathLst>
                    <a:path w="46" h="50">
                      <a:moveTo>
                        <a:pt x="5" y="50"/>
                      </a:moveTo>
                      <a:lnTo>
                        <a:pt x="12" y="47"/>
                      </a:lnTo>
                      <a:lnTo>
                        <a:pt x="17" y="36"/>
                      </a:lnTo>
                      <a:lnTo>
                        <a:pt x="29" y="45"/>
                      </a:lnTo>
                      <a:lnTo>
                        <a:pt x="33" y="34"/>
                      </a:lnTo>
                      <a:lnTo>
                        <a:pt x="46" y="30"/>
                      </a:lnTo>
                      <a:lnTo>
                        <a:pt x="42" y="15"/>
                      </a:lnTo>
                      <a:lnTo>
                        <a:pt x="33" y="16"/>
                      </a:lnTo>
                      <a:lnTo>
                        <a:pt x="13" y="0"/>
                      </a:lnTo>
                      <a:lnTo>
                        <a:pt x="13" y="26"/>
                      </a:lnTo>
                      <a:lnTo>
                        <a:pt x="7" y="34"/>
                      </a:lnTo>
                      <a:lnTo>
                        <a:pt x="0" y="43"/>
                      </a:lnTo>
                      <a:lnTo>
                        <a:pt x="5" y="50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24"/>
                <p:cNvSpPr>
                  <a:spLocks/>
                </p:cNvSpPr>
                <p:nvPr userDrawn="1"/>
              </p:nvSpPr>
              <p:spPr bwMode="auto">
                <a:xfrm>
                  <a:off x="9383713" y="4995863"/>
                  <a:ext cx="115888" cy="122238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24" y="77"/>
                    </a:cxn>
                    <a:cxn ang="0">
                      <a:pos x="31" y="70"/>
                    </a:cxn>
                    <a:cxn ang="0">
                      <a:pos x="48" y="41"/>
                    </a:cxn>
                    <a:cxn ang="0">
                      <a:pos x="61" y="41"/>
                    </a:cxn>
                    <a:cxn ang="0">
                      <a:pos x="61" y="34"/>
                    </a:cxn>
                    <a:cxn ang="0">
                      <a:pos x="73" y="20"/>
                    </a:cxn>
                    <a:cxn ang="0">
                      <a:pos x="70" y="8"/>
                    </a:cxn>
                    <a:cxn ang="0">
                      <a:pos x="62" y="7"/>
                    </a:cxn>
                    <a:cxn ang="0">
                      <a:pos x="58" y="0"/>
                    </a:cxn>
                    <a:cxn ang="0">
                      <a:pos x="54" y="2"/>
                    </a:cxn>
                    <a:cxn ang="0">
                      <a:pos x="50" y="16"/>
                    </a:cxn>
                    <a:cxn ang="0">
                      <a:pos x="34" y="35"/>
                    </a:cxn>
                    <a:cxn ang="0">
                      <a:pos x="21" y="39"/>
                    </a:cxn>
                    <a:cxn ang="0">
                      <a:pos x="1" y="57"/>
                    </a:cxn>
                    <a:cxn ang="0">
                      <a:pos x="0" y="74"/>
                    </a:cxn>
                  </a:cxnLst>
                  <a:rect l="0" t="0" r="r" b="b"/>
                  <a:pathLst>
                    <a:path w="73" h="77">
                      <a:moveTo>
                        <a:pt x="0" y="74"/>
                      </a:moveTo>
                      <a:lnTo>
                        <a:pt x="24" y="77"/>
                      </a:lnTo>
                      <a:lnTo>
                        <a:pt x="31" y="70"/>
                      </a:lnTo>
                      <a:lnTo>
                        <a:pt x="48" y="41"/>
                      </a:lnTo>
                      <a:lnTo>
                        <a:pt x="61" y="41"/>
                      </a:lnTo>
                      <a:lnTo>
                        <a:pt x="61" y="34"/>
                      </a:lnTo>
                      <a:lnTo>
                        <a:pt x="73" y="20"/>
                      </a:lnTo>
                      <a:lnTo>
                        <a:pt x="70" y="8"/>
                      </a:lnTo>
                      <a:lnTo>
                        <a:pt x="62" y="7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0" y="16"/>
                      </a:lnTo>
                      <a:lnTo>
                        <a:pt x="34" y="35"/>
                      </a:lnTo>
                      <a:lnTo>
                        <a:pt x="21" y="39"/>
                      </a:lnTo>
                      <a:lnTo>
                        <a:pt x="1" y="57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25"/>
                <p:cNvSpPr>
                  <a:spLocks/>
                </p:cNvSpPr>
                <p:nvPr userDrawn="1"/>
              </p:nvSpPr>
              <p:spPr bwMode="auto">
                <a:xfrm>
                  <a:off x="9490076" y="4900613"/>
                  <a:ext cx="73025" cy="119063"/>
                </a:xfrm>
                <a:custGeom>
                  <a:avLst/>
                  <a:gdLst/>
                  <a:ahLst/>
                  <a:cxnLst>
                    <a:cxn ang="0">
                      <a:pos x="3" y="56"/>
                    </a:cxn>
                    <a:cxn ang="0">
                      <a:pos x="12" y="58"/>
                    </a:cxn>
                    <a:cxn ang="0">
                      <a:pos x="13" y="72"/>
                    </a:cxn>
                    <a:cxn ang="0">
                      <a:pos x="18" y="75"/>
                    </a:cxn>
                    <a:cxn ang="0">
                      <a:pos x="46" y="45"/>
                    </a:cxn>
                    <a:cxn ang="0">
                      <a:pos x="41" y="32"/>
                    </a:cxn>
                    <a:cxn ang="0">
                      <a:pos x="32" y="35"/>
                    </a:cxn>
                    <a:cxn ang="0">
                      <a:pos x="23" y="22"/>
                    </a:cxn>
                    <a:cxn ang="0">
                      <a:pos x="17" y="22"/>
                    </a:cxn>
                    <a:cxn ang="0">
                      <a:pos x="14" y="11"/>
                    </a:cxn>
                    <a:cxn ang="0">
                      <a:pos x="2" y="0"/>
                    </a:cxn>
                    <a:cxn ang="0">
                      <a:pos x="0" y="12"/>
                    </a:cxn>
                    <a:cxn ang="0">
                      <a:pos x="9" y="22"/>
                    </a:cxn>
                    <a:cxn ang="0">
                      <a:pos x="14" y="36"/>
                    </a:cxn>
                    <a:cxn ang="0">
                      <a:pos x="12" y="43"/>
                    </a:cxn>
                    <a:cxn ang="0">
                      <a:pos x="3" y="45"/>
                    </a:cxn>
                    <a:cxn ang="0">
                      <a:pos x="3" y="56"/>
                    </a:cxn>
                  </a:cxnLst>
                  <a:rect l="0" t="0" r="r" b="b"/>
                  <a:pathLst>
                    <a:path w="46" h="75">
                      <a:moveTo>
                        <a:pt x="3" y="56"/>
                      </a:moveTo>
                      <a:lnTo>
                        <a:pt x="12" y="58"/>
                      </a:lnTo>
                      <a:lnTo>
                        <a:pt x="13" y="72"/>
                      </a:lnTo>
                      <a:lnTo>
                        <a:pt x="18" y="75"/>
                      </a:lnTo>
                      <a:lnTo>
                        <a:pt x="46" y="45"/>
                      </a:lnTo>
                      <a:lnTo>
                        <a:pt x="41" y="32"/>
                      </a:lnTo>
                      <a:lnTo>
                        <a:pt x="32" y="35"/>
                      </a:lnTo>
                      <a:lnTo>
                        <a:pt x="23" y="22"/>
                      </a:lnTo>
                      <a:lnTo>
                        <a:pt x="17" y="22"/>
                      </a:lnTo>
                      <a:lnTo>
                        <a:pt x="14" y="11"/>
                      </a:lnTo>
                      <a:lnTo>
                        <a:pt x="2" y="0"/>
                      </a:lnTo>
                      <a:lnTo>
                        <a:pt x="0" y="12"/>
                      </a:lnTo>
                      <a:lnTo>
                        <a:pt x="9" y="22"/>
                      </a:lnTo>
                      <a:lnTo>
                        <a:pt x="14" y="36"/>
                      </a:lnTo>
                      <a:lnTo>
                        <a:pt x="12" y="43"/>
                      </a:lnTo>
                      <a:lnTo>
                        <a:pt x="3" y="45"/>
                      </a:lnTo>
                      <a:lnTo>
                        <a:pt x="3" y="56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1"/>
                <p:cNvSpPr>
                  <a:spLocks/>
                </p:cNvSpPr>
                <p:nvPr userDrawn="1"/>
              </p:nvSpPr>
              <p:spPr bwMode="auto">
                <a:xfrm>
                  <a:off x="7856538" y="4543426"/>
                  <a:ext cx="95250" cy="146050"/>
                </a:xfrm>
                <a:custGeom>
                  <a:avLst/>
                  <a:gdLst/>
                  <a:ahLst/>
                  <a:cxnLst>
                    <a:cxn ang="0">
                      <a:pos x="1" y="92"/>
                    </a:cxn>
                    <a:cxn ang="0">
                      <a:pos x="0" y="70"/>
                    </a:cxn>
                    <a:cxn ang="0">
                      <a:pos x="11" y="61"/>
                    </a:cxn>
                    <a:cxn ang="0">
                      <a:pos x="13" y="21"/>
                    </a:cxn>
                    <a:cxn ang="0">
                      <a:pos x="29" y="22"/>
                    </a:cxn>
                    <a:cxn ang="0">
                      <a:pos x="57" y="0"/>
                    </a:cxn>
                    <a:cxn ang="0">
                      <a:pos x="60" y="17"/>
                    </a:cxn>
                    <a:cxn ang="0">
                      <a:pos x="40" y="39"/>
                    </a:cxn>
                    <a:cxn ang="0">
                      <a:pos x="36" y="63"/>
                    </a:cxn>
                    <a:cxn ang="0">
                      <a:pos x="26" y="66"/>
                    </a:cxn>
                    <a:cxn ang="0">
                      <a:pos x="17" y="73"/>
                    </a:cxn>
                    <a:cxn ang="0">
                      <a:pos x="16" y="90"/>
                    </a:cxn>
                    <a:cxn ang="0">
                      <a:pos x="1" y="92"/>
                    </a:cxn>
                  </a:cxnLst>
                  <a:rect l="0" t="0" r="r" b="b"/>
                  <a:pathLst>
                    <a:path w="60" h="92">
                      <a:moveTo>
                        <a:pt x="1" y="92"/>
                      </a:moveTo>
                      <a:lnTo>
                        <a:pt x="0" y="70"/>
                      </a:lnTo>
                      <a:lnTo>
                        <a:pt x="11" y="61"/>
                      </a:lnTo>
                      <a:lnTo>
                        <a:pt x="13" y="21"/>
                      </a:lnTo>
                      <a:lnTo>
                        <a:pt x="29" y="22"/>
                      </a:lnTo>
                      <a:lnTo>
                        <a:pt x="57" y="0"/>
                      </a:lnTo>
                      <a:lnTo>
                        <a:pt x="60" y="17"/>
                      </a:lnTo>
                      <a:lnTo>
                        <a:pt x="40" y="39"/>
                      </a:lnTo>
                      <a:lnTo>
                        <a:pt x="36" y="63"/>
                      </a:lnTo>
                      <a:lnTo>
                        <a:pt x="26" y="66"/>
                      </a:lnTo>
                      <a:lnTo>
                        <a:pt x="17" y="73"/>
                      </a:lnTo>
                      <a:lnTo>
                        <a:pt x="16" y="90"/>
                      </a:lnTo>
                      <a:lnTo>
                        <a:pt x="1" y="9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6"/>
                <p:cNvSpPr>
                  <a:spLocks/>
                </p:cNvSpPr>
                <p:nvPr userDrawn="1"/>
              </p:nvSpPr>
              <p:spPr bwMode="auto">
                <a:xfrm>
                  <a:off x="7258051" y="3683001"/>
                  <a:ext cx="60325" cy="114300"/>
                </a:xfrm>
                <a:custGeom>
                  <a:avLst/>
                  <a:gdLst/>
                  <a:ahLst/>
                  <a:cxnLst>
                    <a:cxn ang="0">
                      <a:pos x="14" y="72"/>
                    </a:cxn>
                    <a:cxn ang="0">
                      <a:pos x="38" y="65"/>
                    </a:cxn>
                    <a:cxn ang="0">
                      <a:pos x="22" y="21"/>
                    </a:cxn>
                    <a:cxn ang="0">
                      <a:pos x="30" y="7"/>
                    </a:cxn>
                    <a:cxn ang="0">
                      <a:pos x="19" y="10"/>
                    </a:cxn>
                    <a:cxn ang="0">
                      <a:pos x="22" y="1"/>
                    </a:cxn>
                    <a:cxn ang="0">
                      <a:pos x="9" y="0"/>
                    </a:cxn>
                    <a:cxn ang="0">
                      <a:pos x="9" y="25"/>
                    </a:cxn>
                    <a:cxn ang="0">
                      <a:pos x="14" y="36"/>
                    </a:cxn>
                    <a:cxn ang="0">
                      <a:pos x="4" y="54"/>
                    </a:cxn>
                    <a:cxn ang="0">
                      <a:pos x="12" y="57"/>
                    </a:cxn>
                    <a:cxn ang="0">
                      <a:pos x="0" y="72"/>
                    </a:cxn>
                    <a:cxn ang="0">
                      <a:pos x="14" y="72"/>
                    </a:cxn>
                  </a:cxnLst>
                  <a:rect l="0" t="0" r="r" b="b"/>
                  <a:pathLst>
                    <a:path w="38" h="72">
                      <a:moveTo>
                        <a:pt x="14" y="72"/>
                      </a:moveTo>
                      <a:lnTo>
                        <a:pt x="38" y="65"/>
                      </a:lnTo>
                      <a:lnTo>
                        <a:pt x="22" y="21"/>
                      </a:lnTo>
                      <a:lnTo>
                        <a:pt x="30" y="7"/>
                      </a:lnTo>
                      <a:lnTo>
                        <a:pt x="19" y="10"/>
                      </a:lnTo>
                      <a:lnTo>
                        <a:pt x="22" y="1"/>
                      </a:lnTo>
                      <a:lnTo>
                        <a:pt x="9" y="0"/>
                      </a:lnTo>
                      <a:lnTo>
                        <a:pt x="9" y="25"/>
                      </a:lnTo>
                      <a:lnTo>
                        <a:pt x="14" y="36"/>
                      </a:lnTo>
                      <a:lnTo>
                        <a:pt x="4" y="54"/>
                      </a:lnTo>
                      <a:lnTo>
                        <a:pt x="12" y="57"/>
                      </a:lnTo>
                      <a:lnTo>
                        <a:pt x="0" y="72"/>
                      </a:lnTo>
                      <a:lnTo>
                        <a:pt x="14" y="72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23"/>
                <p:cNvSpPr>
                  <a:spLocks/>
                </p:cNvSpPr>
                <p:nvPr userDrawn="1"/>
              </p:nvSpPr>
              <p:spPr bwMode="auto">
                <a:xfrm>
                  <a:off x="9393238" y="5130801"/>
                  <a:ext cx="20638" cy="22225"/>
                </a:xfrm>
                <a:custGeom>
                  <a:avLst/>
                  <a:gdLst/>
                  <a:ahLst/>
                  <a:cxnLst>
                    <a:cxn ang="0">
                      <a:pos x="7" y="14"/>
                    </a:cxn>
                    <a:cxn ang="0">
                      <a:pos x="13" y="10"/>
                    </a:cxn>
                    <a:cxn ang="0">
                      <a:pos x="10" y="1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" y="13"/>
                    </a:cxn>
                    <a:cxn ang="0">
                      <a:pos x="7" y="14"/>
                    </a:cxn>
                  </a:cxnLst>
                  <a:rect l="0" t="0" r="r" b="b"/>
                  <a:pathLst>
                    <a:path w="13" h="14">
                      <a:moveTo>
                        <a:pt x="7" y="14"/>
                      </a:moveTo>
                      <a:lnTo>
                        <a:pt x="13" y="10"/>
                      </a:lnTo>
                      <a:lnTo>
                        <a:pt x="10" y="1"/>
                      </a:lnTo>
                      <a:lnTo>
                        <a:pt x="0" y="0"/>
                      </a:lnTo>
                      <a:lnTo>
                        <a:pt x="2" y="9"/>
                      </a:lnTo>
                      <a:lnTo>
                        <a:pt x="1" y="13"/>
                      </a:lnTo>
                      <a:lnTo>
                        <a:pt x="7" y="14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noFill/>
                  </a:endParaRPr>
                </a:p>
              </p:txBody>
            </p:sp>
            <p:sp>
              <p:nvSpPr>
                <p:cNvPr id="139" name="Freeform 17"/>
                <p:cNvSpPr>
                  <a:spLocks/>
                </p:cNvSpPr>
                <p:nvPr userDrawn="1"/>
              </p:nvSpPr>
              <p:spPr bwMode="auto">
                <a:xfrm>
                  <a:off x="7213601" y="3740151"/>
                  <a:ext cx="44450" cy="41275"/>
                </a:xfrm>
                <a:custGeom>
                  <a:avLst/>
                  <a:gdLst/>
                  <a:ahLst/>
                  <a:cxnLst>
                    <a:cxn ang="0">
                      <a:pos x="20" y="3"/>
                    </a:cxn>
                    <a:cxn ang="0">
                      <a:pos x="28" y="9"/>
                    </a:cxn>
                    <a:cxn ang="0">
                      <a:pos x="22" y="23"/>
                    </a:cxn>
                    <a:cxn ang="0">
                      <a:pos x="3" y="26"/>
                    </a:cxn>
                    <a:cxn ang="0">
                      <a:pos x="1" y="19"/>
                    </a:cxn>
                    <a:cxn ang="0">
                      <a:pos x="5" y="16"/>
                    </a:cxn>
                    <a:cxn ang="0">
                      <a:pos x="0" y="13"/>
                    </a:cxn>
                    <a:cxn ang="0">
                      <a:pos x="1" y="6"/>
                    </a:cxn>
                    <a:cxn ang="0">
                      <a:pos x="7" y="6"/>
                    </a:cxn>
                    <a:cxn ang="0">
                      <a:pos x="11" y="0"/>
                    </a:cxn>
                    <a:cxn ang="0">
                      <a:pos x="17" y="0"/>
                    </a:cxn>
                    <a:cxn ang="0">
                      <a:pos x="20" y="3"/>
                    </a:cxn>
                  </a:cxnLst>
                  <a:rect l="0" t="0" r="r" b="b"/>
                  <a:pathLst>
                    <a:path w="28" h="26">
                      <a:moveTo>
                        <a:pt x="20" y="3"/>
                      </a:moveTo>
                      <a:lnTo>
                        <a:pt x="28" y="9"/>
                      </a:lnTo>
                      <a:lnTo>
                        <a:pt x="22" y="23"/>
                      </a:lnTo>
                      <a:lnTo>
                        <a:pt x="3" y="26"/>
                      </a:lnTo>
                      <a:lnTo>
                        <a:pt x="1" y="19"/>
                      </a:lnTo>
                      <a:lnTo>
                        <a:pt x="5" y="16"/>
                      </a:lnTo>
                      <a:lnTo>
                        <a:pt x="0" y="13"/>
                      </a:lnTo>
                      <a:lnTo>
                        <a:pt x="1" y="6"/>
                      </a:lnTo>
                      <a:lnTo>
                        <a:pt x="7" y="6"/>
                      </a:lnTo>
                      <a:lnTo>
                        <a:pt x="11" y="0"/>
                      </a:lnTo>
                      <a:lnTo>
                        <a:pt x="17" y="0"/>
                      </a:lnTo>
                      <a:lnTo>
                        <a:pt x="20" y="3"/>
                      </a:lnTo>
                      <a:close/>
                    </a:path>
                  </a:pathLst>
                </a:custGeom>
                <a:grpFill/>
                <a:ln w="4763" cap="rnd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6" name="Freeform 18"/>
              <p:cNvSpPr>
                <a:spLocks/>
              </p:cNvSpPr>
              <p:nvPr userDrawn="1"/>
            </p:nvSpPr>
            <p:spPr bwMode="auto">
              <a:xfrm>
                <a:off x="8841593" y="4394003"/>
                <a:ext cx="32263" cy="2786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15"/>
                  </a:cxn>
                  <a:cxn ang="0">
                    <a:pos x="11" y="19"/>
                  </a:cxn>
                  <a:cxn ang="0">
                    <a:pos x="22" y="17"/>
                  </a:cxn>
                  <a:cxn ang="0">
                    <a:pos x="9" y="0"/>
                  </a:cxn>
                </a:cxnLst>
                <a:rect l="0" t="0" r="r" b="b"/>
                <a:pathLst>
                  <a:path w="22" h="19">
                    <a:moveTo>
                      <a:pt x="9" y="0"/>
                    </a:moveTo>
                    <a:lnTo>
                      <a:pt x="0" y="15"/>
                    </a:lnTo>
                    <a:lnTo>
                      <a:pt x="11" y="19"/>
                    </a:lnTo>
                    <a:lnTo>
                      <a:pt x="22" y="1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19"/>
              <p:cNvSpPr>
                <a:spLocks/>
              </p:cNvSpPr>
              <p:nvPr userDrawn="1"/>
            </p:nvSpPr>
            <p:spPr bwMode="auto">
              <a:xfrm>
                <a:off x="8873856" y="4479060"/>
                <a:ext cx="51328" cy="747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0"/>
                  </a:cxn>
                  <a:cxn ang="0">
                    <a:pos x="18" y="14"/>
                  </a:cxn>
                  <a:cxn ang="0">
                    <a:pos x="18" y="25"/>
                  </a:cxn>
                  <a:cxn ang="0">
                    <a:pos x="30" y="31"/>
                  </a:cxn>
                  <a:cxn ang="0">
                    <a:pos x="35" y="40"/>
                  </a:cxn>
                  <a:cxn ang="0">
                    <a:pos x="29" y="51"/>
                  </a:cxn>
                  <a:cxn ang="0">
                    <a:pos x="15" y="50"/>
                  </a:cxn>
                  <a:cxn ang="0">
                    <a:pos x="6" y="40"/>
                  </a:cxn>
                  <a:cxn ang="0">
                    <a:pos x="15" y="37"/>
                  </a:cxn>
                  <a:cxn ang="0">
                    <a:pos x="14" y="27"/>
                  </a:cxn>
                  <a:cxn ang="0">
                    <a:pos x="5" y="20"/>
                  </a:cxn>
                  <a:cxn ang="0">
                    <a:pos x="0" y="0"/>
                  </a:cxn>
                </a:cxnLst>
                <a:rect l="0" t="0" r="r" b="b"/>
                <a:pathLst>
                  <a:path w="35" h="51">
                    <a:moveTo>
                      <a:pt x="0" y="0"/>
                    </a:moveTo>
                    <a:lnTo>
                      <a:pt x="17" y="0"/>
                    </a:lnTo>
                    <a:lnTo>
                      <a:pt x="18" y="14"/>
                    </a:lnTo>
                    <a:lnTo>
                      <a:pt x="18" y="25"/>
                    </a:lnTo>
                    <a:lnTo>
                      <a:pt x="30" y="31"/>
                    </a:lnTo>
                    <a:lnTo>
                      <a:pt x="35" y="40"/>
                    </a:lnTo>
                    <a:lnTo>
                      <a:pt x="29" y="51"/>
                    </a:lnTo>
                    <a:lnTo>
                      <a:pt x="15" y="50"/>
                    </a:lnTo>
                    <a:lnTo>
                      <a:pt x="6" y="40"/>
                    </a:lnTo>
                    <a:lnTo>
                      <a:pt x="15" y="37"/>
                    </a:lnTo>
                    <a:lnTo>
                      <a:pt x="14" y="27"/>
                    </a:lnTo>
                    <a:lnTo>
                      <a:pt x="5" y="2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21"/>
              <p:cNvSpPr>
                <a:spLocks/>
              </p:cNvSpPr>
              <p:nvPr userDrawn="1"/>
            </p:nvSpPr>
            <p:spPr bwMode="auto">
              <a:xfrm>
                <a:off x="8966245" y="4218023"/>
                <a:ext cx="24931" cy="43995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6" y="16"/>
                  </a:cxn>
                  <a:cxn ang="0">
                    <a:pos x="0" y="7"/>
                  </a:cxn>
                  <a:cxn ang="0">
                    <a:pos x="7" y="0"/>
                  </a:cxn>
                  <a:cxn ang="0">
                    <a:pos x="17" y="8"/>
                  </a:cxn>
                  <a:cxn ang="0">
                    <a:pos x="15" y="30"/>
                  </a:cxn>
                </a:cxnLst>
                <a:rect l="0" t="0" r="r" b="b"/>
                <a:pathLst>
                  <a:path w="17" h="30">
                    <a:moveTo>
                      <a:pt x="15" y="30"/>
                    </a:moveTo>
                    <a:lnTo>
                      <a:pt x="6" y="16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17" y="8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 w="4763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" name="Group 2"/>
            <p:cNvGrpSpPr/>
            <p:nvPr userDrawn="1"/>
          </p:nvGrpSpPr>
          <p:grpSpPr>
            <a:xfrm>
              <a:off x="6087506" y="3983383"/>
              <a:ext cx="3425744" cy="1287587"/>
              <a:chOff x="6087506" y="3983383"/>
              <a:chExt cx="3425744" cy="1287587"/>
            </a:xfrm>
            <a:solidFill>
              <a:schemeClr val="accent6"/>
            </a:solidFill>
          </p:grpSpPr>
          <p:sp>
            <p:nvSpPr>
              <p:cNvPr id="79" name="Oval 26"/>
              <p:cNvSpPr>
                <a:spLocks noChangeArrowheads="1"/>
              </p:cNvSpPr>
              <p:nvPr userDrawn="1"/>
            </p:nvSpPr>
            <p:spPr bwMode="auto">
              <a:xfrm>
                <a:off x="6496659" y="4839819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Oval 27"/>
              <p:cNvSpPr>
                <a:spLocks noChangeArrowheads="1"/>
              </p:cNvSpPr>
              <p:nvPr userDrawn="1"/>
            </p:nvSpPr>
            <p:spPr bwMode="auto">
              <a:xfrm>
                <a:off x="6437999" y="460224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28"/>
              <p:cNvSpPr>
                <a:spLocks noChangeArrowheads="1"/>
              </p:cNvSpPr>
              <p:nvPr userDrawn="1"/>
            </p:nvSpPr>
            <p:spPr bwMode="auto">
              <a:xfrm>
                <a:off x="9114362" y="503779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Oval 29"/>
              <p:cNvSpPr>
                <a:spLocks noChangeArrowheads="1"/>
              </p:cNvSpPr>
              <p:nvPr userDrawn="1"/>
            </p:nvSpPr>
            <p:spPr bwMode="auto">
              <a:xfrm>
                <a:off x="9483920" y="524017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Oval 30"/>
              <p:cNvSpPr>
                <a:spLocks noChangeArrowheads="1"/>
              </p:cNvSpPr>
              <p:nvPr userDrawn="1"/>
            </p:nvSpPr>
            <p:spPr bwMode="auto">
              <a:xfrm>
                <a:off x="8816662" y="466090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Oval 31"/>
              <p:cNvSpPr>
                <a:spLocks noChangeArrowheads="1"/>
              </p:cNvSpPr>
              <p:nvPr userDrawn="1"/>
            </p:nvSpPr>
            <p:spPr bwMode="auto">
              <a:xfrm>
                <a:off x="8643615" y="425028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32"/>
              <p:cNvSpPr>
                <a:spLocks noChangeArrowheads="1"/>
              </p:cNvSpPr>
              <p:nvPr userDrawn="1"/>
            </p:nvSpPr>
            <p:spPr bwMode="auto">
              <a:xfrm>
                <a:off x="8894387" y="4499591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Oval 33"/>
              <p:cNvSpPr>
                <a:spLocks noChangeArrowheads="1"/>
              </p:cNvSpPr>
              <p:nvPr userDrawn="1"/>
            </p:nvSpPr>
            <p:spPr bwMode="auto">
              <a:xfrm>
                <a:off x="9061568" y="41564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Oval 34"/>
              <p:cNvSpPr>
                <a:spLocks noChangeArrowheads="1"/>
              </p:cNvSpPr>
              <p:nvPr userDrawn="1"/>
            </p:nvSpPr>
            <p:spPr bwMode="auto">
              <a:xfrm>
                <a:off x="8351782" y="4437998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Oval 35"/>
              <p:cNvSpPr>
                <a:spLocks noChangeArrowheads="1"/>
              </p:cNvSpPr>
              <p:nvPr userDrawn="1"/>
            </p:nvSpPr>
            <p:spPr bwMode="auto">
              <a:xfrm>
                <a:off x="8086345" y="4451196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Oval 36"/>
              <p:cNvSpPr>
                <a:spLocks noChangeArrowheads="1"/>
              </p:cNvSpPr>
              <p:nvPr userDrawn="1"/>
            </p:nvSpPr>
            <p:spPr bwMode="auto">
              <a:xfrm>
                <a:off x="7666926" y="503339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Oval 37"/>
              <p:cNvSpPr>
                <a:spLocks noChangeArrowheads="1"/>
              </p:cNvSpPr>
              <p:nvPr userDrawn="1"/>
            </p:nvSpPr>
            <p:spPr bwMode="auto">
              <a:xfrm>
                <a:off x="7436686" y="4118301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Oval 38"/>
              <p:cNvSpPr>
                <a:spLocks noChangeArrowheads="1"/>
              </p:cNvSpPr>
              <p:nvPr userDrawn="1"/>
            </p:nvSpPr>
            <p:spPr bwMode="auto">
              <a:xfrm>
                <a:off x="7376559" y="410363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Oval 39"/>
              <p:cNvSpPr>
                <a:spLocks noChangeArrowheads="1"/>
              </p:cNvSpPr>
              <p:nvPr userDrawn="1"/>
            </p:nvSpPr>
            <p:spPr bwMode="auto">
              <a:xfrm>
                <a:off x="7556939" y="407723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40"/>
              <p:cNvSpPr>
                <a:spLocks noChangeArrowheads="1"/>
              </p:cNvSpPr>
              <p:nvPr userDrawn="1"/>
            </p:nvSpPr>
            <p:spPr bwMode="auto">
              <a:xfrm>
                <a:off x="7457217" y="417549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Oval 41"/>
              <p:cNvSpPr>
                <a:spLocks noChangeArrowheads="1"/>
              </p:cNvSpPr>
              <p:nvPr userDrawn="1"/>
            </p:nvSpPr>
            <p:spPr bwMode="auto">
              <a:xfrm>
                <a:off x="7549606" y="416962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42"/>
              <p:cNvSpPr>
                <a:spLocks noChangeArrowheads="1"/>
              </p:cNvSpPr>
              <p:nvPr userDrawn="1"/>
            </p:nvSpPr>
            <p:spPr bwMode="auto">
              <a:xfrm>
                <a:off x="7568671" y="413589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Oval 43"/>
              <p:cNvSpPr>
                <a:spLocks noChangeArrowheads="1"/>
              </p:cNvSpPr>
              <p:nvPr userDrawn="1"/>
            </p:nvSpPr>
            <p:spPr bwMode="auto">
              <a:xfrm>
                <a:off x="7405889" y="4247353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44"/>
              <p:cNvSpPr>
                <a:spLocks noChangeArrowheads="1"/>
              </p:cNvSpPr>
              <p:nvPr userDrawn="1"/>
            </p:nvSpPr>
            <p:spPr bwMode="auto">
              <a:xfrm>
                <a:off x="7351629" y="4357340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Oval 45"/>
              <p:cNvSpPr>
                <a:spLocks noChangeArrowheads="1"/>
              </p:cNvSpPr>
              <p:nvPr userDrawn="1"/>
            </p:nvSpPr>
            <p:spPr bwMode="auto">
              <a:xfrm>
                <a:off x="7561338" y="423415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46"/>
              <p:cNvSpPr>
                <a:spLocks noChangeArrowheads="1"/>
              </p:cNvSpPr>
              <p:nvPr userDrawn="1"/>
            </p:nvSpPr>
            <p:spPr bwMode="auto">
              <a:xfrm>
                <a:off x="7592135" y="4171095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Oval 47"/>
              <p:cNvSpPr>
                <a:spLocks noChangeArrowheads="1"/>
              </p:cNvSpPr>
              <p:nvPr userDrawn="1"/>
            </p:nvSpPr>
            <p:spPr bwMode="auto">
              <a:xfrm>
                <a:off x="7627331" y="4152030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Oval 48"/>
              <p:cNvSpPr>
                <a:spLocks noChangeArrowheads="1"/>
              </p:cNvSpPr>
              <p:nvPr userDrawn="1"/>
            </p:nvSpPr>
            <p:spPr bwMode="auto">
              <a:xfrm>
                <a:off x="7627331" y="4190159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Oval 49"/>
              <p:cNvSpPr>
                <a:spLocks noChangeArrowheads="1"/>
              </p:cNvSpPr>
              <p:nvPr userDrawn="1"/>
            </p:nvSpPr>
            <p:spPr bwMode="auto">
              <a:xfrm>
                <a:off x="7707988" y="423268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Oval 50"/>
              <p:cNvSpPr>
                <a:spLocks noChangeArrowheads="1"/>
              </p:cNvSpPr>
              <p:nvPr userDrawn="1"/>
            </p:nvSpPr>
            <p:spPr bwMode="auto">
              <a:xfrm>
                <a:off x="7669859" y="4209224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Oval 51"/>
              <p:cNvSpPr>
                <a:spLocks noChangeArrowheads="1"/>
              </p:cNvSpPr>
              <p:nvPr userDrawn="1"/>
            </p:nvSpPr>
            <p:spPr bwMode="auto">
              <a:xfrm>
                <a:off x="7659594" y="411243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Oval 52"/>
              <p:cNvSpPr>
                <a:spLocks noChangeArrowheads="1"/>
              </p:cNvSpPr>
              <p:nvPr userDrawn="1"/>
            </p:nvSpPr>
            <p:spPr bwMode="auto">
              <a:xfrm>
                <a:off x="7707988" y="4191626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Oval 53"/>
              <p:cNvSpPr>
                <a:spLocks noChangeArrowheads="1"/>
              </p:cNvSpPr>
              <p:nvPr userDrawn="1"/>
            </p:nvSpPr>
            <p:spPr bwMode="auto">
              <a:xfrm>
                <a:off x="7665460" y="4157896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Oval 54"/>
              <p:cNvSpPr>
                <a:spLocks noChangeArrowheads="1"/>
              </p:cNvSpPr>
              <p:nvPr userDrawn="1"/>
            </p:nvSpPr>
            <p:spPr bwMode="auto">
              <a:xfrm>
                <a:off x="7360428" y="4253219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Oval 55"/>
              <p:cNvSpPr>
                <a:spLocks noChangeArrowheads="1"/>
              </p:cNvSpPr>
              <p:nvPr userDrawn="1"/>
            </p:nvSpPr>
            <p:spPr bwMode="auto">
              <a:xfrm>
                <a:off x="6597848" y="3983383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Oval 56"/>
              <p:cNvSpPr>
                <a:spLocks noChangeArrowheads="1"/>
              </p:cNvSpPr>
              <p:nvPr userDrawn="1"/>
            </p:nvSpPr>
            <p:spPr bwMode="auto">
              <a:xfrm>
                <a:off x="6143233" y="4068440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Oval 57"/>
              <p:cNvSpPr>
                <a:spLocks noChangeArrowheads="1"/>
              </p:cNvSpPr>
              <p:nvPr userDrawn="1"/>
            </p:nvSpPr>
            <p:spPr bwMode="auto">
              <a:xfrm>
                <a:off x="6087506" y="4358807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Oval 58"/>
              <p:cNvSpPr>
                <a:spLocks noChangeArrowheads="1"/>
              </p:cNvSpPr>
              <p:nvPr userDrawn="1"/>
            </p:nvSpPr>
            <p:spPr bwMode="auto">
              <a:xfrm>
                <a:off x="6251754" y="4467328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Oval 59"/>
              <p:cNvSpPr>
                <a:spLocks noChangeArrowheads="1"/>
              </p:cNvSpPr>
              <p:nvPr userDrawn="1"/>
            </p:nvSpPr>
            <p:spPr bwMode="auto">
              <a:xfrm>
                <a:off x="6709302" y="4745963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Oval 60"/>
              <p:cNvSpPr>
                <a:spLocks noChangeArrowheads="1"/>
              </p:cNvSpPr>
              <p:nvPr userDrawn="1"/>
            </p:nvSpPr>
            <p:spPr bwMode="auto">
              <a:xfrm>
                <a:off x="6565585" y="5001134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Oval 61"/>
              <p:cNvSpPr>
                <a:spLocks noChangeArrowheads="1"/>
              </p:cNvSpPr>
              <p:nvPr userDrawn="1"/>
            </p:nvSpPr>
            <p:spPr bwMode="auto">
              <a:xfrm>
                <a:off x="7537874" y="4128566"/>
                <a:ext cx="30797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Oval 62"/>
              <p:cNvSpPr>
                <a:spLocks noChangeArrowheads="1"/>
              </p:cNvSpPr>
              <p:nvPr userDrawn="1"/>
            </p:nvSpPr>
            <p:spPr bwMode="auto">
              <a:xfrm>
                <a:off x="7520276" y="398778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Oval 63"/>
              <p:cNvSpPr>
                <a:spLocks noChangeArrowheads="1"/>
              </p:cNvSpPr>
              <p:nvPr userDrawn="1"/>
            </p:nvSpPr>
            <p:spPr bwMode="auto">
              <a:xfrm>
                <a:off x="7574537" y="4002447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Oval 64"/>
              <p:cNvSpPr>
                <a:spLocks noChangeArrowheads="1"/>
              </p:cNvSpPr>
              <p:nvPr userDrawn="1"/>
            </p:nvSpPr>
            <p:spPr bwMode="auto">
              <a:xfrm>
                <a:off x="7688924" y="3990715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Oval 65"/>
              <p:cNvSpPr>
                <a:spLocks noChangeArrowheads="1"/>
              </p:cNvSpPr>
              <p:nvPr userDrawn="1"/>
            </p:nvSpPr>
            <p:spPr bwMode="auto">
              <a:xfrm>
                <a:off x="7595068" y="411830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Oval 66"/>
              <p:cNvSpPr>
                <a:spLocks noChangeArrowheads="1"/>
              </p:cNvSpPr>
              <p:nvPr userDrawn="1"/>
            </p:nvSpPr>
            <p:spPr bwMode="auto">
              <a:xfrm>
                <a:off x="8692010" y="463744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Oval 67"/>
              <p:cNvSpPr>
                <a:spLocks noChangeArrowheads="1"/>
              </p:cNvSpPr>
              <p:nvPr userDrawn="1"/>
            </p:nvSpPr>
            <p:spPr bwMode="auto">
              <a:xfrm>
                <a:off x="8724273" y="4525988"/>
                <a:ext cx="30797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Oval 68"/>
              <p:cNvSpPr>
                <a:spLocks noChangeArrowheads="1"/>
              </p:cNvSpPr>
              <p:nvPr userDrawn="1"/>
            </p:nvSpPr>
            <p:spPr bwMode="auto">
              <a:xfrm>
                <a:off x="8848925" y="4398402"/>
                <a:ext cx="29330" cy="307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Oval 69"/>
              <p:cNvSpPr>
                <a:spLocks noChangeArrowheads="1"/>
              </p:cNvSpPr>
              <p:nvPr userDrawn="1"/>
            </p:nvSpPr>
            <p:spPr bwMode="auto">
              <a:xfrm>
                <a:off x="8001288" y="4436531"/>
                <a:ext cx="29330" cy="2933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>
            <p:custDataLst>
              <p:tags r:id="rId3"/>
            </p:custDataLst>
          </p:nvPr>
        </p:nvSpPr>
        <p:spPr>
          <a:xfrm>
            <a:off x="5141476" y="6379668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The information contained in this presentation is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proprietary.</a:t>
            </a:r>
          </a:p>
          <a:p>
            <a:pPr algn="r"/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© 2014 </a:t>
            </a:r>
            <a:r>
              <a:rPr lang="en-US" sz="700" dirty="0">
                <a:solidFill>
                  <a:schemeClr val="tx1"/>
                </a:solidFill>
                <a:latin typeface="Trebuchet MS" pitchFamily="34" charset="0"/>
                <a:cs typeface="Arial"/>
              </a:rPr>
              <a:t>Capgemini. All rights </a:t>
            </a:r>
            <a:r>
              <a:rPr lang="en-US" sz="700" dirty="0" smtClean="0">
                <a:solidFill>
                  <a:schemeClr val="tx1"/>
                </a:solidFill>
                <a:latin typeface="Trebuchet MS" pitchFamily="34" charset="0"/>
                <a:cs typeface="Arial"/>
              </a:rPr>
              <a:t>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9" name="Picture 7" descr="D:\Users\bkp\My Work\GSLs\TEMPLATES\DCX\2015\option-1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8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CX VI_B2B_George_RGB_doc_large.jpg"/>
          <p:cNvPicPr>
            <a:picLocks noChangeAspect="1"/>
          </p:cNvPicPr>
          <p:nvPr userDrawn="1"/>
        </p:nvPicPr>
        <p:blipFill>
          <a:blip r:embed="rId7" cstate="print"/>
          <a:srcRect b="15234"/>
          <a:stretch>
            <a:fillRect/>
          </a:stretch>
        </p:blipFill>
        <p:spPr>
          <a:xfrm>
            <a:off x="0" y="1018308"/>
            <a:ext cx="9906000" cy="560070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37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D:\Users\bkp\My Work\GSLs\TEMPLATES\DCX\2015\Option-2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"/>
          <a:stretch/>
        </p:blipFill>
        <p:spPr bwMode="auto">
          <a:xfrm>
            <a:off x="-4763" y="166976"/>
            <a:ext cx="9902952" cy="669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4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76691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2" descr="D:\Users\bkp\My Work\GSLs\TEMPLATES\DCX\2015\Option-3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902952" cy="68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/>
          <p:nvPr userDrawn="1"/>
        </p:nvSpPr>
        <p:spPr bwMode="auto">
          <a:xfrm>
            <a:off x="-4763" y="0"/>
            <a:ext cx="9910762" cy="2845764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  <a:gd name="connsiteX0" fmla="*/ 550490 w 10562341"/>
              <a:gd name="connsiteY0" fmla="*/ 525087 h 3670550"/>
              <a:gd name="connsiteX1" fmla="*/ 10562072 w 10562341"/>
              <a:gd name="connsiteY1" fmla="*/ 0 h 3670550"/>
              <a:gd name="connsiteX2" fmla="*/ 10561157 w 10562341"/>
              <a:gd name="connsiteY2" fmla="*/ 2188720 h 3670550"/>
              <a:gd name="connsiteX3" fmla="*/ 9288594 w 10562341"/>
              <a:gd name="connsiteY3" fmla="*/ 2865485 h 3670550"/>
              <a:gd name="connsiteX4" fmla="*/ 2317558 w 10562341"/>
              <a:gd name="connsiteY4" fmla="*/ 2871894 h 3670550"/>
              <a:gd name="connsiteX5" fmla="*/ 1180889 w 10562341"/>
              <a:gd name="connsiteY5" fmla="*/ 3670550 h 3670550"/>
              <a:gd name="connsiteX6" fmla="*/ 0 w 10562341"/>
              <a:gd name="connsiteY6" fmla="*/ 2886447 h 3670550"/>
              <a:gd name="connsiteX7" fmla="*/ 550490 w 10562341"/>
              <a:gd name="connsiteY7" fmla="*/ 525087 h 3670550"/>
              <a:gd name="connsiteX0" fmla="*/ 0 w 10570306"/>
              <a:gd name="connsiteY0" fmla="*/ 535588 h 3670550"/>
              <a:gd name="connsiteX1" fmla="*/ 10570037 w 10570306"/>
              <a:gd name="connsiteY1" fmla="*/ 0 h 3670550"/>
              <a:gd name="connsiteX2" fmla="*/ 10569122 w 10570306"/>
              <a:gd name="connsiteY2" fmla="*/ 2188720 h 3670550"/>
              <a:gd name="connsiteX3" fmla="*/ 9296559 w 10570306"/>
              <a:gd name="connsiteY3" fmla="*/ 2865485 h 3670550"/>
              <a:gd name="connsiteX4" fmla="*/ 2325523 w 10570306"/>
              <a:gd name="connsiteY4" fmla="*/ 2871894 h 3670550"/>
              <a:gd name="connsiteX5" fmla="*/ 1188854 w 10570306"/>
              <a:gd name="connsiteY5" fmla="*/ 3670550 h 3670550"/>
              <a:gd name="connsiteX6" fmla="*/ 7965 w 10570306"/>
              <a:gd name="connsiteY6" fmla="*/ 2886447 h 3670550"/>
              <a:gd name="connsiteX7" fmla="*/ 0 w 10570306"/>
              <a:gd name="connsiteY7" fmla="*/ 535588 h 3670550"/>
              <a:gd name="connsiteX0" fmla="*/ 0 w 10569122"/>
              <a:gd name="connsiteY0" fmla="*/ 0 h 3134962"/>
              <a:gd name="connsiteX1" fmla="*/ 9382050 w 10569122"/>
              <a:gd name="connsiteY1" fmla="*/ 756128 h 3134962"/>
              <a:gd name="connsiteX2" fmla="*/ 10569122 w 10569122"/>
              <a:gd name="connsiteY2" fmla="*/ 1653132 h 3134962"/>
              <a:gd name="connsiteX3" fmla="*/ 9296559 w 10569122"/>
              <a:gd name="connsiteY3" fmla="*/ 2329897 h 3134962"/>
              <a:gd name="connsiteX4" fmla="*/ 2325523 w 10569122"/>
              <a:gd name="connsiteY4" fmla="*/ 2336306 h 3134962"/>
              <a:gd name="connsiteX5" fmla="*/ 1188854 w 10569122"/>
              <a:gd name="connsiteY5" fmla="*/ 3134962 h 3134962"/>
              <a:gd name="connsiteX6" fmla="*/ 7965 w 10569122"/>
              <a:gd name="connsiteY6" fmla="*/ 2350859 h 3134962"/>
              <a:gd name="connsiteX7" fmla="*/ 0 w 10569122"/>
              <a:gd name="connsiteY7" fmla="*/ 0 h 3134962"/>
              <a:gd name="connsiteX0" fmla="*/ 0 w 10570306"/>
              <a:gd name="connsiteY0" fmla="*/ 0 h 3134962"/>
              <a:gd name="connsiteX1" fmla="*/ 10570037 w 10570306"/>
              <a:gd name="connsiteY1" fmla="*/ 2 h 3134962"/>
              <a:gd name="connsiteX2" fmla="*/ 10569122 w 10570306"/>
              <a:gd name="connsiteY2" fmla="*/ 1653132 h 3134962"/>
              <a:gd name="connsiteX3" fmla="*/ 9296559 w 10570306"/>
              <a:gd name="connsiteY3" fmla="*/ 2329897 h 3134962"/>
              <a:gd name="connsiteX4" fmla="*/ 2325523 w 10570306"/>
              <a:gd name="connsiteY4" fmla="*/ 2336306 h 3134962"/>
              <a:gd name="connsiteX5" fmla="*/ 1188854 w 10570306"/>
              <a:gd name="connsiteY5" fmla="*/ 3134962 h 3134962"/>
              <a:gd name="connsiteX6" fmla="*/ 7965 w 10570306"/>
              <a:gd name="connsiteY6" fmla="*/ 2350859 h 3134962"/>
              <a:gd name="connsiteX7" fmla="*/ 0 w 10570306"/>
              <a:gd name="connsiteY7" fmla="*/ 0 h 3134962"/>
              <a:gd name="connsiteX0" fmla="*/ 0 w 10569126"/>
              <a:gd name="connsiteY0" fmla="*/ 0 h 3134962"/>
              <a:gd name="connsiteX1" fmla="*/ 10318732 w 10569126"/>
              <a:gd name="connsiteY1" fmla="*/ 131274 h 3134962"/>
              <a:gd name="connsiteX2" fmla="*/ 10569122 w 10569126"/>
              <a:gd name="connsiteY2" fmla="*/ 1653132 h 3134962"/>
              <a:gd name="connsiteX3" fmla="*/ 9296559 w 10569126"/>
              <a:gd name="connsiteY3" fmla="*/ 2329897 h 3134962"/>
              <a:gd name="connsiteX4" fmla="*/ 2325523 w 10569126"/>
              <a:gd name="connsiteY4" fmla="*/ 2336306 h 3134962"/>
              <a:gd name="connsiteX5" fmla="*/ 1188854 w 10569126"/>
              <a:gd name="connsiteY5" fmla="*/ 3134962 h 3134962"/>
              <a:gd name="connsiteX6" fmla="*/ 7965 w 10569126"/>
              <a:gd name="connsiteY6" fmla="*/ 2350859 h 3134962"/>
              <a:gd name="connsiteX7" fmla="*/ 0 w 10569126"/>
              <a:gd name="connsiteY7" fmla="*/ 0 h 3134962"/>
              <a:gd name="connsiteX0" fmla="*/ 0 w 10572638"/>
              <a:gd name="connsiteY0" fmla="*/ 2624 h 3137586"/>
              <a:gd name="connsiteX1" fmla="*/ 10572576 w 10572638"/>
              <a:gd name="connsiteY1" fmla="*/ 0 h 3137586"/>
              <a:gd name="connsiteX2" fmla="*/ 10569122 w 10572638"/>
              <a:gd name="connsiteY2" fmla="*/ 1655756 h 3137586"/>
              <a:gd name="connsiteX3" fmla="*/ 9296559 w 10572638"/>
              <a:gd name="connsiteY3" fmla="*/ 2332521 h 3137586"/>
              <a:gd name="connsiteX4" fmla="*/ 2325523 w 10572638"/>
              <a:gd name="connsiteY4" fmla="*/ 2338930 h 3137586"/>
              <a:gd name="connsiteX5" fmla="*/ 1188854 w 10572638"/>
              <a:gd name="connsiteY5" fmla="*/ 3137586 h 3137586"/>
              <a:gd name="connsiteX6" fmla="*/ 7965 w 10572638"/>
              <a:gd name="connsiteY6" fmla="*/ 2353483 h 3137586"/>
              <a:gd name="connsiteX7" fmla="*/ 0 w 10572638"/>
              <a:gd name="connsiteY7" fmla="*/ 2624 h 3137586"/>
              <a:gd name="connsiteX0" fmla="*/ 0 w 10572576"/>
              <a:gd name="connsiteY0" fmla="*/ 2624 h 3137586"/>
              <a:gd name="connsiteX1" fmla="*/ 10572576 w 10572576"/>
              <a:gd name="connsiteY1" fmla="*/ 0 h 3137586"/>
              <a:gd name="connsiteX2" fmla="*/ 10569122 w 10572576"/>
              <a:gd name="connsiteY2" fmla="*/ 1655756 h 3137586"/>
              <a:gd name="connsiteX3" fmla="*/ 9296559 w 10572576"/>
              <a:gd name="connsiteY3" fmla="*/ 2332521 h 3137586"/>
              <a:gd name="connsiteX4" fmla="*/ 2325523 w 10572576"/>
              <a:gd name="connsiteY4" fmla="*/ 2338930 h 3137586"/>
              <a:gd name="connsiteX5" fmla="*/ 1188854 w 10572576"/>
              <a:gd name="connsiteY5" fmla="*/ 3137586 h 3137586"/>
              <a:gd name="connsiteX6" fmla="*/ 7965 w 10572576"/>
              <a:gd name="connsiteY6" fmla="*/ 2353483 h 3137586"/>
              <a:gd name="connsiteX7" fmla="*/ 0 w 10572576"/>
              <a:gd name="connsiteY7" fmla="*/ 2624 h 3137586"/>
              <a:gd name="connsiteX0" fmla="*/ 0 w 10569139"/>
              <a:gd name="connsiteY0" fmla="*/ 0 h 3134962"/>
              <a:gd name="connsiteX1" fmla="*/ 10514192 w 10569139"/>
              <a:gd name="connsiteY1" fmla="*/ 31508 h 3134962"/>
              <a:gd name="connsiteX2" fmla="*/ 10569122 w 10569139"/>
              <a:gd name="connsiteY2" fmla="*/ 1653132 h 3134962"/>
              <a:gd name="connsiteX3" fmla="*/ 9296559 w 10569139"/>
              <a:gd name="connsiteY3" fmla="*/ 2329897 h 3134962"/>
              <a:gd name="connsiteX4" fmla="*/ 2325523 w 10569139"/>
              <a:gd name="connsiteY4" fmla="*/ 2336306 h 3134962"/>
              <a:gd name="connsiteX5" fmla="*/ 1188854 w 10569139"/>
              <a:gd name="connsiteY5" fmla="*/ 3134962 h 3134962"/>
              <a:gd name="connsiteX6" fmla="*/ 7965 w 10569139"/>
              <a:gd name="connsiteY6" fmla="*/ 2350859 h 3134962"/>
              <a:gd name="connsiteX7" fmla="*/ 0 w 10569139"/>
              <a:gd name="connsiteY7" fmla="*/ 0 h 3134962"/>
              <a:gd name="connsiteX0" fmla="*/ 0 w 10570037"/>
              <a:gd name="connsiteY0" fmla="*/ 0 h 3134962"/>
              <a:gd name="connsiteX1" fmla="*/ 10570037 w 10570037"/>
              <a:gd name="connsiteY1" fmla="*/ 2627 h 3134962"/>
              <a:gd name="connsiteX2" fmla="*/ 10569122 w 10570037"/>
              <a:gd name="connsiteY2" fmla="*/ 1653132 h 3134962"/>
              <a:gd name="connsiteX3" fmla="*/ 9296559 w 10570037"/>
              <a:gd name="connsiteY3" fmla="*/ 2329897 h 3134962"/>
              <a:gd name="connsiteX4" fmla="*/ 2325523 w 10570037"/>
              <a:gd name="connsiteY4" fmla="*/ 2336306 h 3134962"/>
              <a:gd name="connsiteX5" fmla="*/ 1188854 w 10570037"/>
              <a:gd name="connsiteY5" fmla="*/ 3134962 h 3134962"/>
              <a:gd name="connsiteX6" fmla="*/ 7965 w 10570037"/>
              <a:gd name="connsiteY6" fmla="*/ 2350859 h 3134962"/>
              <a:gd name="connsiteX7" fmla="*/ 0 w 10570037"/>
              <a:gd name="connsiteY7" fmla="*/ 0 h 3134962"/>
              <a:gd name="connsiteX0" fmla="*/ 91034 w 10562072"/>
              <a:gd name="connsiteY0" fmla="*/ 55133 h 3132335"/>
              <a:gd name="connsiteX1" fmla="*/ 10562072 w 10562072"/>
              <a:gd name="connsiteY1" fmla="*/ 0 h 3132335"/>
              <a:gd name="connsiteX2" fmla="*/ 10561157 w 10562072"/>
              <a:gd name="connsiteY2" fmla="*/ 1650505 h 3132335"/>
              <a:gd name="connsiteX3" fmla="*/ 9288594 w 10562072"/>
              <a:gd name="connsiteY3" fmla="*/ 2327270 h 3132335"/>
              <a:gd name="connsiteX4" fmla="*/ 2317558 w 10562072"/>
              <a:gd name="connsiteY4" fmla="*/ 2333679 h 3132335"/>
              <a:gd name="connsiteX5" fmla="*/ 1180889 w 10562072"/>
              <a:gd name="connsiteY5" fmla="*/ 3132335 h 3132335"/>
              <a:gd name="connsiteX6" fmla="*/ 0 w 10562072"/>
              <a:gd name="connsiteY6" fmla="*/ 2348232 h 3132335"/>
              <a:gd name="connsiteX7" fmla="*/ 91034 w 10562072"/>
              <a:gd name="connsiteY7" fmla="*/ 55133 h 3132335"/>
              <a:gd name="connsiteX0" fmla="*/ 0 w 10564960"/>
              <a:gd name="connsiteY0" fmla="*/ 0 h 3137588"/>
              <a:gd name="connsiteX1" fmla="*/ 10564960 w 10564960"/>
              <a:gd name="connsiteY1" fmla="*/ 5253 h 3137588"/>
              <a:gd name="connsiteX2" fmla="*/ 10564045 w 10564960"/>
              <a:gd name="connsiteY2" fmla="*/ 1655758 h 3137588"/>
              <a:gd name="connsiteX3" fmla="*/ 9291482 w 10564960"/>
              <a:gd name="connsiteY3" fmla="*/ 2332523 h 3137588"/>
              <a:gd name="connsiteX4" fmla="*/ 2320446 w 10564960"/>
              <a:gd name="connsiteY4" fmla="*/ 2338932 h 3137588"/>
              <a:gd name="connsiteX5" fmla="*/ 1183777 w 10564960"/>
              <a:gd name="connsiteY5" fmla="*/ 3137588 h 3137588"/>
              <a:gd name="connsiteX6" fmla="*/ 2888 w 10564960"/>
              <a:gd name="connsiteY6" fmla="*/ 2353485 h 3137588"/>
              <a:gd name="connsiteX7" fmla="*/ 0 w 10564960"/>
              <a:gd name="connsiteY7" fmla="*/ 0 h 313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4960" h="3137588">
                <a:moveTo>
                  <a:pt x="0" y="0"/>
                </a:moveTo>
                <a:lnTo>
                  <a:pt x="10564960" y="5253"/>
                </a:lnTo>
                <a:cubicBezTo>
                  <a:pt x="10563809" y="557172"/>
                  <a:pt x="10565196" y="1103839"/>
                  <a:pt x="10564045" y="1655758"/>
                </a:cubicBezTo>
                <a:cubicBezTo>
                  <a:pt x="10086649" y="2327767"/>
                  <a:pt x="9708068" y="2337843"/>
                  <a:pt x="9291482" y="2332523"/>
                </a:cubicBezTo>
                <a:lnTo>
                  <a:pt x="2320446" y="2338932"/>
                </a:lnTo>
                <a:cubicBezTo>
                  <a:pt x="1743232" y="2372074"/>
                  <a:pt x="1375386" y="2674766"/>
                  <a:pt x="1183777" y="3137588"/>
                </a:cubicBezTo>
                <a:cubicBezTo>
                  <a:pt x="885423" y="2433811"/>
                  <a:pt x="281528" y="2352607"/>
                  <a:pt x="2888" y="2353485"/>
                </a:cubicBezTo>
                <a:cubicBezTo>
                  <a:pt x="4955" y="2317972"/>
                  <a:pt x="1272" y="95582"/>
                  <a:pt x="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511910"/>
            <a:ext cx="9906000" cy="1022692"/>
          </a:xfrm>
          <a:prstGeom prst="rect">
            <a:avLst/>
          </a:prstGeom>
        </p:spPr>
        <p:txBody>
          <a:bodyPr lIns="330588" tIns="33059" rIns="33059" bIns="33059" anchor="ctr" anchorCtr="0"/>
          <a:lstStyle>
            <a:lvl1pPr algn="l">
              <a:defRPr sz="3200">
                <a:solidFill>
                  <a:schemeClr val="accent5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67677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B2C_Trevis_doc_large.jpg"/>
          <p:cNvPicPr>
            <a:picLocks noChangeAspect="1"/>
          </p:cNvPicPr>
          <p:nvPr userDrawn="1"/>
        </p:nvPicPr>
        <p:blipFill>
          <a:blip r:embed="rId7" cstate="print"/>
          <a:srcRect l="1038" b="5894"/>
          <a:stretch>
            <a:fillRect/>
          </a:stretch>
        </p:blipFill>
        <p:spPr>
          <a:xfrm>
            <a:off x="0" y="1205346"/>
            <a:ext cx="9905606" cy="5372100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3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CX VI_B2B_Stravos-Antonio_RGB_doc_large.jpg"/>
          <p:cNvPicPr>
            <a:picLocks noChangeAspect="1"/>
          </p:cNvPicPr>
          <p:nvPr userDrawn="1"/>
        </p:nvPicPr>
        <p:blipFill>
          <a:blip r:embed="rId7" cstate="print"/>
          <a:srcRect b="13908"/>
          <a:stretch>
            <a:fillRect/>
          </a:stretch>
        </p:blipFill>
        <p:spPr>
          <a:xfrm flipH="1">
            <a:off x="0" y="1330727"/>
            <a:ext cx="9906000" cy="5163591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8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531" name="Picture 3"/>
          <p:cNvPicPr>
            <a:picLocks noChangeAspect="1" noChangeArrowheads="1"/>
          </p:cNvPicPr>
          <p:nvPr userDrawn="1"/>
        </p:nvPicPr>
        <p:blipFill>
          <a:blip r:embed="rId7" cstate="print"/>
          <a:srcRect t="21029"/>
          <a:stretch>
            <a:fillRect/>
          </a:stretch>
        </p:blipFill>
        <p:spPr bwMode="auto">
          <a:xfrm>
            <a:off x="0" y="831275"/>
            <a:ext cx="9906000" cy="549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57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CX VI_Wolfgang-Stephane_B2E_doc_large.jpg"/>
          <p:cNvPicPr>
            <a:picLocks noChangeAspect="1"/>
          </p:cNvPicPr>
          <p:nvPr userDrawn="1"/>
        </p:nvPicPr>
        <p:blipFill>
          <a:blip r:embed="rId7" cstate="print"/>
          <a:srcRect t="9516" b="39259"/>
          <a:stretch>
            <a:fillRect/>
          </a:stretch>
        </p:blipFill>
        <p:spPr>
          <a:xfrm>
            <a:off x="0" y="592282"/>
            <a:ext cx="9906000" cy="6005945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8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CX_B2E-VI_Cleo-Claire_doc_large.jpg"/>
          <p:cNvPicPr>
            <a:picLocks noChangeAspect="1"/>
          </p:cNvPicPr>
          <p:nvPr userDrawn="1"/>
        </p:nvPicPr>
        <p:blipFill>
          <a:blip r:embed="rId7" cstate="print"/>
          <a:srcRect l="2694" r="5583" b="7864"/>
          <a:stretch>
            <a:fillRect/>
          </a:stretch>
        </p:blipFill>
        <p:spPr>
          <a:xfrm>
            <a:off x="0" y="1309254"/>
            <a:ext cx="9906000" cy="5247409"/>
          </a:xfrm>
          <a:prstGeom prst="rect">
            <a:avLst/>
          </a:prstGeom>
        </p:spPr>
      </p:pic>
      <p:sp>
        <p:nvSpPr>
          <p:cNvPr id="17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>
            <p:custDataLst>
              <p:tags r:id="rId3"/>
            </p:custDataLst>
          </p:nvPr>
        </p:nvSpPr>
        <p:spPr>
          <a:xfrm>
            <a:off x="0" y="6311265"/>
            <a:ext cx="9906000" cy="54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 smtClean="0"/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9" descr="D:\Users\bkp\My Work\TEMPLATES\LOGO Library\Capgemini_Logo_Set\Logo_Capgemini_RGB_eMedia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9" y="643394"/>
            <a:ext cx="2880360" cy="66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3" descr="D:\Users\bkp\My Work\TEMPLATES\LOGO Library\Capgemini_Logo_Set\Slogan_PMRC_cmyk_Capgemini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5" y="6466486"/>
            <a:ext cx="2880360" cy="2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795915" y="4622061"/>
            <a:ext cx="4541230" cy="290793"/>
          </a:xfr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lIns="0" tIns="33059" rIns="33059" bIns="33059"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Location, Date,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21" name="Picture 17" descr="D:\Users\bkp\My Work\GSLs\TEMPLATES\DCX\2015\MS_swoosh_CS4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2596"/>
            <a:ext cx="9827811" cy="23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556260"/>
            <a:ext cx="9906000" cy="5803167"/>
          </a:xfrm>
          <a:prstGeom prst="rect">
            <a:avLst/>
          </a:prstGeom>
          <a:solidFill>
            <a:srgbClr val="EFF0F0">
              <a:alpha val="65098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21421" y="1282701"/>
            <a:ext cx="9122562" cy="4951412"/>
          </a:xfrm>
        </p:spPr>
        <p:txBody>
          <a:bodyPr/>
          <a:lstStyle>
            <a:lvl1pPr>
              <a:spcAft>
                <a:spcPts val="1200"/>
              </a:spcAft>
              <a:defRPr sz="2200" b="0">
                <a:solidFill>
                  <a:schemeClr val="tx2"/>
                </a:solidFill>
              </a:defRPr>
            </a:lvl1pPr>
            <a:lvl2pPr marL="457200" indent="-228600">
              <a:spcAft>
                <a:spcPts val="1200"/>
              </a:spcAft>
              <a:defRPr sz="2000">
                <a:solidFill>
                  <a:schemeClr val="tx2"/>
                </a:solidFill>
              </a:defRPr>
            </a:lvl2pPr>
            <a:lvl3pPr marL="685800" indent="-228600">
              <a:spcAft>
                <a:spcPts val="1200"/>
              </a:spcAft>
              <a:defRPr sz="18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600"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1" y="0"/>
            <a:ext cx="9906001" cy="1184206"/>
          </a:xfrm>
          <a:custGeom>
            <a:avLst/>
            <a:gdLst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0 w 9906001"/>
              <a:gd name="connsiteY3" fmla="*/ 934758 h 934758"/>
              <a:gd name="connsiteX4" fmla="*/ 0 w 9906001"/>
              <a:gd name="connsiteY4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254443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4758"/>
              <a:gd name="connsiteX1" fmla="*/ 9906001 w 9906001"/>
              <a:gd name="connsiteY1" fmla="*/ 0 h 934758"/>
              <a:gd name="connsiteX2" fmla="*/ 9906001 w 9906001"/>
              <a:gd name="connsiteY2" fmla="*/ 934758 h 934758"/>
              <a:gd name="connsiteX3" fmla="*/ 461177 w 9906001"/>
              <a:gd name="connsiteY3" fmla="*/ 930302 h 934758"/>
              <a:gd name="connsiteX4" fmla="*/ 0 w 9906001"/>
              <a:gd name="connsiteY4" fmla="*/ 934758 h 934758"/>
              <a:gd name="connsiteX5" fmla="*/ 0 w 9906001"/>
              <a:gd name="connsiteY5" fmla="*/ 0 h 934758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6206 w 9906001"/>
              <a:gd name="connsiteY3" fmla="*/ 938254 h 938254"/>
              <a:gd name="connsiteX4" fmla="*/ 461177 w 9906001"/>
              <a:gd name="connsiteY4" fmla="*/ 930302 h 938254"/>
              <a:gd name="connsiteX5" fmla="*/ 0 w 9906001"/>
              <a:gd name="connsiteY5" fmla="*/ 934758 h 938254"/>
              <a:gd name="connsiteX6" fmla="*/ 0 w 9906001"/>
              <a:gd name="connsiteY6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934758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938254"/>
              <a:gd name="connsiteX1" fmla="*/ 9906001 w 9906001"/>
              <a:gd name="connsiteY1" fmla="*/ 0 h 938254"/>
              <a:gd name="connsiteX2" fmla="*/ 9906001 w 9906001"/>
              <a:gd name="connsiteY2" fmla="*/ 620433 h 938254"/>
              <a:gd name="connsiteX3" fmla="*/ 9485907 w 9906001"/>
              <a:gd name="connsiteY3" fmla="*/ 938254 h 938254"/>
              <a:gd name="connsiteX4" fmla="*/ 946206 w 9906001"/>
              <a:gd name="connsiteY4" fmla="*/ 938254 h 938254"/>
              <a:gd name="connsiteX5" fmla="*/ 461177 w 9906001"/>
              <a:gd name="connsiteY5" fmla="*/ 930302 h 938254"/>
              <a:gd name="connsiteX6" fmla="*/ 0 w 9906001"/>
              <a:gd name="connsiteY6" fmla="*/ 934758 h 938254"/>
              <a:gd name="connsiteX7" fmla="*/ 0 w 9906001"/>
              <a:gd name="connsiteY7" fmla="*/ 0 h 938254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  <a:gd name="connsiteX0" fmla="*/ 0 w 9906001"/>
              <a:gd name="connsiteY0" fmla="*/ 0 h 1239865"/>
              <a:gd name="connsiteX1" fmla="*/ 9906001 w 9906001"/>
              <a:gd name="connsiteY1" fmla="*/ 0 h 1239865"/>
              <a:gd name="connsiteX2" fmla="*/ 9906001 w 9906001"/>
              <a:gd name="connsiteY2" fmla="*/ 620433 h 1239865"/>
              <a:gd name="connsiteX3" fmla="*/ 9485907 w 9906001"/>
              <a:gd name="connsiteY3" fmla="*/ 938254 h 1239865"/>
              <a:gd name="connsiteX4" fmla="*/ 946206 w 9906001"/>
              <a:gd name="connsiteY4" fmla="*/ 938254 h 1239865"/>
              <a:gd name="connsiteX5" fmla="*/ 482609 w 9906001"/>
              <a:gd name="connsiteY5" fmla="*/ 1239865 h 1239865"/>
              <a:gd name="connsiteX6" fmla="*/ 0 w 9906001"/>
              <a:gd name="connsiteY6" fmla="*/ 934758 h 1239865"/>
              <a:gd name="connsiteX7" fmla="*/ 0 w 9906001"/>
              <a:gd name="connsiteY7" fmla="*/ 0 h 123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1" h="1239865">
                <a:moveTo>
                  <a:pt x="0" y="0"/>
                </a:moveTo>
                <a:lnTo>
                  <a:pt x="9906001" y="0"/>
                </a:lnTo>
                <a:lnTo>
                  <a:pt x="9906001" y="620433"/>
                </a:lnTo>
                <a:cubicBezTo>
                  <a:pt x="9780257" y="788286"/>
                  <a:pt x="9740238" y="894227"/>
                  <a:pt x="9485907" y="938254"/>
                </a:cubicBezTo>
                <a:lnTo>
                  <a:pt x="946206" y="938254"/>
                </a:lnTo>
                <a:cubicBezTo>
                  <a:pt x="763099" y="957828"/>
                  <a:pt x="625235" y="998834"/>
                  <a:pt x="482609" y="1239865"/>
                </a:cubicBezTo>
                <a:cubicBezTo>
                  <a:pt x="378889" y="1097681"/>
                  <a:pt x="294220" y="976928"/>
                  <a:pt x="0" y="9347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8" name="Freeform 4"/>
          <p:cNvSpPr>
            <a:spLocks/>
          </p:cNvSpPr>
          <p:nvPr userDrawn="1">
            <p:custDataLst>
              <p:tags r:id="rId5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327025" y="1282701"/>
            <a:ext cx="9256713" cy="4951412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 marL="457200" indent="-228600">
              <a:defRPr>
                <a:solidFill>
                  <a:schemeClr val="tx2"/>
                </a:solidFill>
              </a:defRPr>
            </a:lvl2pPr>
            <a:lvl3pPr marL="685800" indent="-228600"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846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26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3.png"/><Relationship Id="rId26" Type="http://schemas.openxmlformats.org/officeDocument/2006/relationships/image" Target="../media/image17.gif"/><Relationship Id="rId3" Type="http://schemas.openxmlformats.org/officeDocument/2006/relationships/theme" Target="../theme/theme2.xml"/><Relationship Id="rId21" Type="http://schemas.openxmlformats.org/officeDocument/2006/relationships/hyperlink" Target="http://www.twitter.com/capgemini" TargetMode="Externa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hyperlink" Target="http://www.facebook.com/Capgemini" TargetMode="External"/><Relationship Id="rId25" Type="http://schemas.openxmlformats.org/officeDocument/2006/relationships/hyperlink" Target="http://www.slideshare.net/capgemini" TargetMode="External"/><Relationship Id="rId2" Type="http://schemas.openxmlformats.org/officeDocument/2006/relationships/slideLayout" Target="../slideLayouts/slideLayout18.xml"/><Relationship Id="rId16" Type="http://schemas.openxmlformats.org/officeDocument/2006/relationships/hyperlink" Target="http://www.capgemini.com/" TargetMode="Externa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6.png"/><Relationship Id="rId5" Type="http://schemas.openxmlformats.org/officeDocument/2006/relationships/tags" Target="../tags/tag61.xml"/><Relationship Id="rId15" Type="http://schemas.openxmlformats.org/officeDocument/2006/relationships/image" Target="../media/image1.emf"/><Relationship Id="rId23" Type="http://schemas.openxmlformats.org/officeDocument/2006/relationships/hyperlink" Target="http://www.youtube.com/capgemini" TargetMode="External"/><Relationship Id="rId28" Type="http://schemas.openxmlformats.org/officeDocument/2006/relationships/image" Target="../media/image19.png"/><Relationship Id="rId10" Type="http://schemas.openxmlformats.org/officeDocument/2006/relationships/tags" Target="../tags/tag66.xml"/><Relationship Id="rId19" Type="http://schemas.openxmlformats.org/officeDocument/2006/relationships/hyperlink" Target="http://www.linkedin.com/company/capgemini" TargetMode="External"/><Relationship Id="rId4" Type="http://schemas.openxmlformats.org/officeDocument/2006/relationships/vmlDrawing" Target="../drawings/vmlDrawing16.vml"/><Relationship Id="rId9" Type="http://schemas.openxmlformats.org/officeDocument/2006/relationships/tags" Target="../tags/tag65.xml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15.png"/><Relationship Id="rId27" Type="http://schemas.openxmlformats.org/officeDocument/2006/relationships/image" Target="../media/image1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ags" Target="../tags/tag74.xml"/><Relationship Id="rId5" Type="http://schemas.openxmlformats.org/officeDocument/2006/relationships/vmlDrawing" Target="../drawings/vmlDrawing19.v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1" y="0"/>
            <a:ext cx="9905999" cy="822959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327025" y="1282700"/>
            <a:ext cx="9256713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cxnSp>
        <p:nvCxnSpPr>
          <p:cNvPr id="15" name="Straight Connector 5"/>
          <p:cNvCxnSpPr/>
          <p:nvPr>
            <p:custDataLst>
              <p:tags r:id="rId22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152147" y="6479189"/>
            <a:ext cx="3562281" cy="261509"/>
            <a:chOff x="6152147" y="6476773"/>
            <a:chExt cx="3562281" cy="261509"/>
          </a:xfrm>
        </p:grpSpPr>
        <p:sp>
          <p:nvSpPr>
            <p:cNvPr id="12" name="TextBox 10"/>
            <p:cNvSpPr txBox="1"/>
            <p:nvPr userDrawn="1">
              <p:custDataLst>
                <p:tags r:id="rId24"/>
              </p:custDataLst>
            </p:nvPr>
          </p:nvSpPr>
          <p:spPr>
            <a:xfrm>
              <a:off x="9603821" y="6630560"/>
              <a:ext cx="110607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fld id="{6A895693-0027-4F28-9367-92E39A51F51C}" type="slidenum">
                <a:rPr lang="en-US" sz="70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</a:rPr>
                <a:pPr algn="ctr"/>
                <a:t>‹#›</a:t>
              </a:fld>
              <a:endParaRPr lang="en-US" sz="7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 userDrawn="1">
              <p:custDataLst>
                <p:tags r:id="rId25"/>
              </p:custDataLst>
            </p:nvPr>
          </p:nvSpPr>
          <p:spPr bwMode="auto">
            <a:xfrm>
              <a:off x="6152147" y="6630560"/>
              <a:ext cx="3342760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r" defTabSz="99544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700" b="0" i="0" noProof="0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cs typeface="Arial" pitchFamily="34" charset="0"/>
                </a:rPr>
                <a:t>Copyright © Capgemini 2015 –  All Rights Reserved</a:t>
              </a:r>
            </a:p>
          </p:txBody>
        </p:sp>
        <p:sp>
          <p:nvSpPr>
            <p:cNvPr id="16" name="Rectangle 15"/>
            <p:cNvSpPr/>
            <p:nvPr userDrawn="1">
              <p:custDataLst>
                <p:tags r:id="rId26"/>
              </p:custDataLst>
            </p:nvPr>
          </p:nvSpPr>
          <p:spPr>
            <a:xfrm>
              <a:off x="8533105" y="6476773"/>
              <a:ext cx="961802" cy="10772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r">
                <a:lnSpc>
                  <a:spcPct val="100000"/>
                </a:lnSpc>
                <a:spcBef>
                  <a:spcPts val="0"/>
                </a:spcBef>
              </a:pPr>
              <a:r>
                <a:rPr lang="en-US" sz="700" dirty="0" smtClean="0">
                  <a:solidFill>
                    <a:schemeClr val="tx1"/>
                  </a:solidFill>
                  <a:latin typeface="+mn-lt"/>
                </a:rPr>
                <a:t>Presentation Title | Date</a:t>
              </a:r>
              <a:endParaRPr lang="en-US" sz="70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8" name="Freeform 4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2" y="515038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19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463779"/>
            <a:ext cx="1261872" cy="2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90" r:id="rId2"/>
    <p:sldLayoutId id="2147483992" r:id="rId3"/>
    <p:sldLayoutId id="2147483991" r:id="rId4"/>
    <p:sldLayoutId id="2147483993" r:id="rId5"/>
    <p:sldLayoutId id="2147483994" r:id="rId6"/>
    <p:sldLayoutId id="2147483995" r:id="rId7"/>
    <p:sldLayoutId id="2147483983" r:id="rId8"/>
    <p:sldLayoutId id="2147483989" r:id="rId9"/>
    <p:sldLayoutId id="2147483984" r:id="rId10"/>
    <p:sldLayoutId id="2147483985" r:id="rId11"/>
    <p:sldLayoutId id="2147483986" r:id="rId12"/>
    <p:sldLayoutId id="2147483964" r:id="rId13"/>
    <p:sldLayoutId id="2147483958" r:id="rId14"/>
    <p:sldLayoutId id="2147483996" r:id="rId15"/>
    <p:sldLayoutId id="2147483997" r:id="rId16"/>
  </p:sldLayoutIdLst>
  <p:timing>
    <p:tnLst>
      <p:par>
        <p:cTn id="1" dur="indefinite" restart="never" nodeType="tmRoot"/>
      </p:par>
    </p:tnLst>
  </p:timing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6355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2625" indent="-219075" algn="l" defTabSz="914342" rtl="0" eaLnBrk="1" latinLnBrk="0" hangingPunct="1">
        <a:spcBef>
          <a:spcPts val="0"/>
        </a:spcBef>
        <a:spcAft>
          <a:spcPts val="600"/>
        </a:spcAft>
        <a:buClr>
          <a:schemeClr val="accent3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31775" algn="l" defTabSz="914342" rtl="0" eaLnBrk="1" latinLnBrk="0" hangingPunct="1">
        <a:spcBef>
          <a:spcPts val="0"/>
        </a:spcBef>
        <a:spcAft>
          <a:spcPts val="600"/>
        </a:spcAft>
        <a:buClr>
          <a:schemeClr val="accent4"/>
        </a:buClr>
        <a:buFont typeface="Arial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730326"/>
            <a:ext cx="9906000" cy="5127674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accent1"/>
              </a:gs>
              <a:gs pos="100000">
                <a:schemeClr val="accent5"/>
              </a:gs>
            </a:gsLst>
            <a:lin ang="18900000" scaled="1"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Rectangle 7"/>
          <p:cNvSpPr/>
          <p:nvPr>
            <p:custDataLst>
              <p:tags r:id="rId5"/>
            </p:custDataLst>
          </p:nvPr>
        </p:nvSpPr>
        <p:spPr bwMode="auto">
          <a:xfrm>
            <a:off x="-2052" y="0"/>
            <a:ext cx="9908534" cy="3147065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9 w 10562411"/>
              <a:gd name="connsiteY0" fmla="*/ 0 h 3469785"/>
              <a:gd name="connsiteX1" fmla="*/ 10561655 w 10562411"/>
              <a:gd name="connsiteY1" fmla="*/ 511617 h 3469785"/>
              <a:gd name="connsiteX2" fmla="*/ 10561157 w 10562411"/>
              <a:gd name="connsiteY2" fmla="*/ 1987955 h 3469785"/>
              <a:gd name="connsiteX3" fmla="*/ 9288594 w 10562411"/>
              <a:gd name="connsiteY3" fmla="*/ 2664720 h 3469785"/>
              <a:gd name="connsiteX4" fmla="*/ 2317558 w 10562411"/>
              <a:gd name="connsiteY4" fmla="*/ 2671129 h 3469785"/>
              <a:gd name="connsiteX5" fmla="*/ 1180889 w 10562411"/>
              <a:gd name="connsiteY5" fmla="*/ 3469785 h 3469785"/>
              <a:gd name="connsiteX6" fmla="*/ 0 w 10562411"/>
              <a:gd name="connsiteY6" fmla="*/ 2685682 h 3469785"/>
              <a:gd name="connsiteX7" fmla="*/ 2189 w 10562411"/>
              <a:gd name="connsiteY7" fmla="*/ 0 h 3469785"/>
              <a:gd name="connsiteX0" fmla="*/ 2189 w 10562585"/>
              <a:gd name="connsiteY0" fmla="*/ 0 h 3469785"/>
              <a:gd name="connsiteX1" fmla="*/ 10562072 w 10562585"/>
              <a:gd name="connsiteY1" fmla="*/ 0 h 3469785"/>
              <a:gd name="connsiteX2" fmla="*/ 10561157 w 10562585"/>
              <a:gd name="connsiteY2" fmla="*/ 1987955 h 3469785"/>
              <a:gd name="connsiteX3" fmla="*/ 9288594 w 10562585"/>
              <a:gd name="connsiteY3" fmla="*/ 2664720 h 3469785"/>
              <a:gd name="connsiteX4" fmla="*/ 2317558 w 10562585"/>
              <a:gd name="connsiteY4" fmla="*/ 2671129 h 3469785"/>
              <a:gd name="connsiteX5" fmla="*/ 1180889 w 10562585"/>
              <a:gd name="connsiteY5" fmla="*/ 3469785 h 3469785"/>
              <a:gd name="connsiteX6" fmla="*/ 0 w 10562585"/>
              <a:gd name="connsiteY6" fmla="*/ 2685682 h 3469785"/>
              <a:gd name="connsiteX7" fmla="*/ 2189 w 10562585"/>
              <a:gd name="connsiteY7" fmla="*/ 0 h 3469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469785">
                <a:moveTo>
                  <a:pt x="2189" y="0"/>
                </a:moveTo>
                <a:lnTo>
                  <a:pt x="10562072" y="0"/>
                </a:lnTo>
                <a:cubicBezTo>
                  <a:pt x="10562585" y="67600"/>
                  <a:pt x="10562411" y="1944540"/>
                  <a:pt x="10561157" y="1987955"/>
                </a:cubicBezTo>
                <a:cubicBezTo>
                  <a:pt x="10083761" y="2659964"/>
                  <a:pt x="9705180" y="2670040"/>
                  <a:pt x="9288594" y="2664720"/>
                </a:cubicBezTo>
                <a:lnTo>
                  <a:pt x="2317558" y="2671129"/>
                </a:lnTo>
                <a:cubicBezTo>
                  <a:pt x="1740344" y="2704271"/>
                  <a:pt x="1372498" y="3006963"/>
                  <a:pt x="1180889" y="3469785"/>
                </a:cubicBezTo>
                <a:cubicBezTo>
                  <a:pt x="882535" y="2766008"/>
                  <a:pt x="278640" y="2684804"/>
                  <a:pt x="0" y="2685682"/>
                </a:cubicBezTo>
                <a:cubicBezTo>
                  <a:pt x="2067" y="2650169"/>
                  <a:pt x="3461" y="95582"/>
                  <a:pt x="2189" y="0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1" name="think-cell Slide" r:id="rId14" imgW="360" imgH="360" progId="">
                  <p:embed/>
                </p:oleObj>
              </mc:Choice>
              <mc:Fallback>
                <p:oleObj name="think-cell Slide" r:id="rId14" imgW="360" imgH="360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5523917" y="6271946"/>
            <a:ext cx="4382083" cy="389929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The information contained in this presentation is proprietary and confidential.</a:t>
            </a:r>
            <a:b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</a:br>
            <a:r>
              <a:rPr lang="en-US" sz="700" dirty="0" smtClean="0">
                <a:solidFill>
                  <a:schemeClr val="bg1"/>
                </a:solidFill>
                <a:latin typeface="+mn-lt"/>
                <a:cs typeface="Arial"/>
              </a:rPr>
              <a:t>It is for Capgemini internal use only. Copyright © 2015 Capgemini. All rights reserved.</a:t>
            </a:r>
          </a:p>
          <a:p>
            <a:pPr algn="r"/>
            <a:r>
              <a:rPr lang="en-US" sz="700" i="1" dirty="0" err="1" smtClean="0">
                <a:solidFill>
                  <a:schemeClr val="bg1"/>
                </a:solidFill>
                <a:latin typeface="+mn-lt"/>
                <a:cs typeface="Arial"/>
              </a:rPr>
              <a:t>Rightshore</a:t>
            </a:r>
            <a:r>
              <a:rPr lang="en-US" sz="700" i="1" baseline="30000" dirty="0" smtClean="0">
                <a:solidFill>
                  <a:schemeClr val="bg1"/>
                </a:solidFill>
                <a:latin typeface="+mn-lt"/>
                <a:cs typeface="Arial"/>
              </a:rPr>
              <a:t>®</a:t>
            </a:r>
            <a:r>
              <a:rPr lang="en-US" sz="700" i="1" dirty="0" smtClean="0">
                <a:solidFill>
                  <a:schemeClr val="bg1"/>
                </a:solidFill>
                <a:latin typeface="+mn-lt"/>
                <a:cs typeface="Arial"/>
              </a:rPr>
              <a:t> is a trademark belonging to Capgemini.</a:t>
            </a:r>
            <a:endParaRPr lang="en-US" sz="700" dirty="0" smtClean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14" name="Rectangle 13">
            <a:hlinkClick r:id="rId16"/>
          </p:cNvPr>
          <p:cNvSpPr/>
          <p:nvPr>
            <p:custDataLst>
              <p:tags r:id="rId8"/>
            </p:custDataLst>
          </p:nvPr>
        </p:nvSpPr>
        <p:spPr>
          <a:xfrm>
            <a:off x="6929402" y="5457935"/>
            <a:ext cx="2976598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www.capgemini.com</a:t>
            </a:r>
            <a:endParaRPr lang="en-US" sz="20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5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8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7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3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22" name="Picture 19" descr="D:\Users\bkp\My Work\TEMPLATES\LOGO Library\Capgemini_Logo_Set\Logo_Capgemini_RGB_eMedia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8" y="879622"/>
            <a:ext cx="2971800" cy="6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3" descr="D:\Users\bkp\My Work\TEMPLATES\LOGO Library\Capgemini_Logo_Set\Slogan_PMRC_cmyk_Capgemini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063084"/>
            <a:ext cx="2971800" cy="24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61" r:id="rId2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2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7" r:id="rId2"/>
    <p:sldLayoutId id="2147483988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myapps.microsoft.com/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fabric" TargetMode="External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stackoverflow.com/questions/tagged/microsoftgraph" TargetMode="External"/><Relationship Id="rId4" Type="http://schemas.openxmlformats.org/officeDocument/2006/relationships/hyperlink" Target="https://github.com/azure-samples?query=active-directory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ffice.com/" TargetMode="External"/><Relationship Id="rId2" Type="http://schemas.openxmlformats.org/officeDocument/2006/relationships/hyperlink" Target="http://microsoftofficedemos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admin@mod49861.onmicrosoft.com" TargetMode="External"/><Relationship Id="rId4" Type="http://schemas.openxmlformats.org/officeDocument/2006/relationships/hyperlink" Target="https://portal.azur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myapps.microsoft.com/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fabric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/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hyperlink" Target="http://localhos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graph/aspnet-webhooks-rest-sample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80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9.xml"/><Relationship Id="rId1" Type="http://schemas.openxmlformats.org/officeDocument/2006/relationships/customXml" Target="../../customXml/item1.xml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raph.microsoft.com/v1.0/me/manager" TargetMode="External"/><Relationship Id="rId3" Type="http://schemas.openxmlformats.org/officeDocument/2006/relationships/hyperlink" Target="https://graph.microsoft.com/v1.0/me" TargetMode="External"/><Relationship Id="rId7" Type="http://schemas.openxmlformats.org/officeDocument/2006/relationships/hyperlink" Target="https://graph.microsoft.com/v1.0/me/calendar" TargetMode="External"/><Relationship Id="rId2" Type="http://schemas.openxmlformats.org/officeDocument/2006/relationships/hyperlink" Target="https://graph.microsoft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raph.microsoft.com/v1.0/me.messages" TargetMode="External"/><Relationship Id="rId5" Type="http://schemas.openxmlformats.org/officeDocument/2006/relationships/hyperlink" Target="https://graph.microsoft.com/v1.0/photo/$value" TargetMode="External"/><Relationship Id="rId10" Type="http://schemas.openxmlformats.org/officeDocument/2006/relationships/hyperlink" Target="https://graph.microsoft.com/v1.0/me/insights/trending" TargetMode="External"/><Relationship Id="rId4" Type="http://schemas.openxmlformats.org/officeDocument/2006/relationships/hyperlink" Target="https://graph.microsoft.com/v1.0/drive/root/children" TargetMode="External"/><Relationship Id="rId9" Type="http://schemas.openxmlformats.org/officeDocument/2006/relationships/hyperlink" Target="https://graph.microsoft.com/v1.0/groups/%3cid%3e/conversation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Cozone</a:t>
            </a:r>
            <a:r>
              <a:rPr lang="en-US" dirty="0"/>
              <a:t> </a:t>
            </a:r>
            <a:r>
              <a:rPr lang="en-US" dirty="0" err="1" smtClean="0"/>
              <a:t>Leidsche</a:t>
            </a:r>
            <a:r>
              <a:rPr lang="en-US" dirty="0" smtClean="0"/>
              <a:t> Rijn, </a:t>
            </a:r>
          </a:p>
          <a:p>
            <a:r>
              <a:rPr lang="en-US" dirty="0" smtClean="0"/>
              <a:t>Carl in ‘t Veld, 15-03-2017</a:t>
            </a:r>
            <a:endParaRPr lang="en-US" dirty="0"/>
          </a:p>
        </p:txBody>
      </p:sp>
      <p:sp>
        <p:nvSpPr>
          <p:cNvPr id="10" name="Titr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Microsoft Graph Workshop</a:t>
            </a:r>
            <a:endParaRPr lang="fr-FR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2328" y="355600"/>
            <a:ext cx="8543925" cy="403525"/>
          </a:xfrm>
        </p:spPr>
        <p:txBody>
          <a:bodyPr/>
          <a:lstStyle/>
          <a:p>
            <a:r>
              <a:rPr lang="en-GB" dirty="0"/>
              <a:t>Authentication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ADAL v1.0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82328" y="2877315"/>
            <a:ext cx="4190702" cy="2993728"/>
          </a:xfrm>
        </p:spPr>
        <p:txBody>
          <a:bodyPr/>
          <a:lstStyle/>
          <a:p>
            <a:r>
              <a:rPr lang="en-GB" sz="1625" dirty="0"/>
              <a:t>Authentication library to deal with Azure Active Directory authentication flow</a:t>
            </a:r>
          </a:p>
          <a:p>
            <a:r>
              <a:rPr lang="en-GB" sz="1625" dirty="0"/>
              <a:t>Support for Work and School accounts via Azure Active Directory</a:t>
            </a:r>
          </a:p>
          <a:p>
            <a:r>
              <a:rPr lang="en-GB" sz="1625" dirty="0"/>
              <a:t>Full set of SDKs available</a:t>
            </a:r>
          </a:p>
          <a:p>
            <a:r>
              <a:rPr lang="en-GB" sz="1625" dirty="0"/>
              <a:t>Supports Office 365 Services</a:t>
            </a:r>
          </a:p>
          <a:p>
            <a:r>
              <a:rPr lang="en-GB" sz="1625" dirty="0"/>
              <a:t>User gives consent for all permissions at first start</a:t>
            </a:r>
          </a:p>
          <a:p>
            <a:endParaRPr lang="en-GB" sz="195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MSAL v2.0 (preview)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5014913" y="2877315"/>
            <a:ext cx="4211340" cy="2993728"/>
          </a:xfrm>
        </p:spPr>
        <p:txBody>
          <a:bodyPr/>
          <a:lstStyle/>
          <a:p>
            <a:r>
              <a:rPr lang="nl-NL" sz="1625" b="1" dirty="0" err="1"/>
              <a:t>Unified</a:t>
            </a:r>
            <a:r>
              <a:rPr lang="nl-NL" sz="1625" b="1" dirty="0"/>
              <a:t> </a:t>
            </a:r>
            <a:r>
              <a:rPr lang="nl-NL" sz="1625" b="1" dirty="0" err="1"/>
              <a:t>authentication</a:t>
            </a:r>
            <a:r>
              <a:rPr lang="nl-NL" sz="1625" b="1" dirty="0"/>
              <a:t> </a:t>
            </a:r>
            <a:r>
              <a:rPr lang="nl-NL" sz="1625" dirty="0" err="1"/>
              <a:t>libary</a:t>
            </a:r>
            <a:r>
              <a:rPr lang="nl-NL" sz="1625" dirty="0"/>
              <a:t> </a:t>
            </a:r>
            <a:r>
              <a:rPr lang="nl-NL" sz="1625" dirty="0" err="1"/>
              <a:t>to</a:t>
            </a:r>
            <a:r>
              <a:rPr lang="nl-NL" sz="1625" dirty="0"/>
              <a:t> deal </a:t>
            </a:r>
            <a:r>
              <a:rPr lang="nl-NL" sz="1625" dirty="0" err="1"/>
              <a:t>with</a:t>
            </a:r>
            <a:r>
              <a:rPr lang="nl-NL" sz="1625" dirty="0"/>
              <a:t> </a:t>
            </a:r>
            <a:r>
              <a:rPr lang="nl-NL" sz="1625" dirty="0" err="1"/>
              <a:t>authentication</a:t>
            </a:r>
            <a:r>
              <a:rPr lang="nl-NL" sz="1625" dirty="0"/>
              <a:t> </a:t>
            </a:r>
            <a:r>
              <a:rPr lang="nl-NL" sz="1625" dirty="0" err="1"/>
              <a:t>across</a:t>
            </a:r>
            <a:r>
              <a:rPr lang="nl-NL" sz="1625" dirty="0"/>
              <a:t> </a:t>
            </a:r>
            <a:r>
              <a:rPr lang="nl-NL" sz="1625" dirty="0" err="1"/>
              <a:t>the</a:t>
            </a:r>
            <a:r>
              <a:rPr lang="nl-NL" sz="1625" dirty="0"/>
              <a:t> different </a:t>
            </a:r>
            <a:r>
              <a:rPr lang="nl-NL" sz="1625" dirty="0" err="1"/>
              <a:t>identity</a:t>
            </a:r>
            <a:r>
              <a:rPr lang="nl-NL" sz="1625" dirty="0"/>
              <a:t> platforms </a:t>
            </a:r>
            <a:r>
              <a:rPr lang="nl-NL" sz="1625" dirty="0" err="1"/>
              <a:t>provided</a:t>
            </a:r>
            <a:r>
              <a:rPr lang="nl-NL" sz="1625" dirty="0"/>
              <a:t> </a:t>
            </a:r>
            <a:r>
              <a:rPr lang="nl-NL" sz="1625" dirty="0" err="1"/>
              <a:t>by</a:t>
            </a:r>
            <a:r>
              <a:rPr lang="nl-NL" sz="1625" dirty="0"/>
              <a:t> Microsoft </a:t>
            </a:r>
          </a:p>
          <a:p>
            <a:r>
              <a:rPr lang="en-GB" sz="1625" dirty="0">
                <a:latin typeface="Arial Nova Light" panose="020B0304020202020204"/>
              </a:rPr>
              <a:t>Support for Work, School and </a:t>
            </a:r>
            <a:r>
              <a:rPr lang="en-GB" sz="1625" b="1" dirty="0">
                <a:latin typeface="Arial Nova Light" panose="020B0304020202020204"/>
              </a:rPr>
              <a:t>Personal</a:t>
            </a:r>
            <a:r>
              <a:rPr lang="en-GB" sz="1625" dirty="0">
                <a:latin typeface="Arial Nova Light" panose="020B0304020202020204"/>
              </a:rPr>
              <a:t> accounts – No Azure requirement</a:t>
            </a:r>
          </a:p>
          <a:p>
            <a:r>
              <a:rPr lang="en-GB" sz="1625" dirty="0">
                <a:latin typeface="Arial Nova Light" panose="020B0304020202020204"/>
              </a:rPr>
              <a:t>User gives consent when the applications needs it</a:t>
            </a:r>
          </a:p>
          <a:p>
            <a:endParaRPr lang="en-GB" dirty="0">
              <a:latin typeface="Arial Nova Light" panose="020B03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594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198406"/>
            <a:ext cx="7173005" cy="455241"/>
          </a:xfrm>
        </p:spPr>
        <p:txBody>
          <a:bodyPr/>
          <a:lstStyle/>
          <a:p>
            <a:r>
              <a:rPr lang="nl-NL" dirty="0"/>
              <a:t>ADAL - </a:t>
            </a:r>
            <a:r>
              <a:rPr lang="nl-NL" dirty="0" err="1"/>
              <a:t>Azure</a:t>
            </a:r>
            <a:r>
              <a:rPr lang="nl-NL" dirty="0"/>
              <a:t> Active Directory </a:t>
            </a:r>
            <a:r>
              <a:rPr lang="nl-NL" dirty="0" err="1"/>
              <a:t>and</a:t>
            </a:r>
            <a:r>
              <a:rPr lang="nl-NL" dirty="0"/>
              <a:t> Office 365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28" b="1" dirty="0"/>
              <a:t>Single </a:t>
            </a:r>
            <a:r>
              <a:rPr lang="en-US" sz="2628" b="1" dirty="0" err="1"/>
              <a:t>auth</a:t>
            </a:r>
            <a:r>
              <a:rPr lang="en-US" sz="2628" b="1" dirty="0"/>
              <a:t> flow for O365</a:t>
            </a:r>
          </a:p>
          <a:p>
            <a:pPr lvl="1"/>
            <a:r>
              <a:rPr lang="en-US" sz="1625" b="1" dirty="0"/>
              <a:t>Sign users in using OpenID Connect</a:t>
            </a:r>
          </a:p>
          <a:p>
            <a:pPr lvl="1"/>
            <a:r>
              <a:rPr lang="en-US" sz="1625" dirty="0"/>
              <a:t>Azure AD, Exchange, SharePoint, </a:t>
            </a:r>
            <a:r>
              <a:rPr lang="en-US" sz="1625" b="1" dirty="0"/>
              <a:t>Yammer, OneNote</a:t>
            </a:r>
            <a:endParaRPr lang="en-US" sz="1625" dirty="0"/>
          </a:p>
          <a:p>
            <a:pPr lvl="1"/>
            <a:r>
              <a:rPr lang="en-US" sz="1625" dirty="0"/>
              <a:t>Device apps, web sites, </a:t>
            </a:r>
            <a:r>
              <a:rPr lang="en-US" sz="1625" b="1" dirty="0"/>
              <a:t>SPAs, and service apps</a:t>
            </a:r>
            <a:endParaRPr lang="en-US" sz="1625" dirty="0"/>
          </a:p>
          <a:p>
            <a:pPr lvl="1"/>
            <a:r>
              <a:rPr lang="en-US" sz="1625" dirty="0"/>
              <a:t>Admin and end-user consent</a:t>
            </a:r>
          </a:p>
          <a:p>
            <a:r>
              <a:rPr lang="en-US" sz="2628" b="1" dirty="0"/>
              <a:t>Secure protocol</a:t>
            </a:r>
          </a:p>
          <a:p>
            <a:pPr lvl="1"/>
            <a:r>
              <a:rPr lang="en-US" sz="1625" b="1" dirty="0"/>
              <a:t>OpenID Connect </a:t>
            </a:r>
            <a:r>
              <a:rPr lang="en-US" sz="1625" dirty="0"/>
              <a:t>and OAuth 2.0</a:t>
            </a:r>
          </a:p>
          <a:p>
            <a:pPr lvl="1"/>
            <a:r>
              <a:rPr lang="en-US" sz="1625" dirty="0"/>
              <a:t>No capturing user credentials</a:t>
            </a:r>
          </a:p>
          <a:p>
            <a:pPr lvl="1"/>
            <a:r>
              <a:rPr lang="en-US" sz="1625" i="1" dirty="0"/>
              <a:t>Fine-grained</a:t>
            </a:r>
            <a:r>
              <a:rPr lang="en-US" sz="1625" dirty="0"/>
              <a:t> access scopes</a:t>
            </a:r>
          </a:p>
          <a:p>
            <a:pPr lvl="1"/>
            <a:r>
              <a:rPr lang="en-US" sz="1625" dirty="0"/>
              <a:t>Supports MFA and federated user sign-in</a:t>
            </a:r>
          </a:p>
          <a:p>
            <a:pPr lvl="1"/>
            <a:r>
              <a:rPr lang="en-US" sz="1625" dirty="0"/>
              <a:t>Long-term access through refresh tokens</a:t>
            </a:r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 rotWithShape="1">
          <a:blip r:embed="rId3"/>
          <a:srcRect l="38956" r="1088" b="17214"/>
          <a:stretch/>
        </p:blipFill>
        <p:spPr>
          <a:xfrm>
            <a:off x="6537695" y="2016622"/>
            <a:ext cx="3215421" cy="40235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402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6746"/>
          </a:xfrm>
        </p:spPr>
        <p:txBody>
          <a:bodyPr/>
          <a:lstStyle/>
          <a:p>
            <a:r>
              <a:rPr lang="nl-NL" dirty="0"/>
              <a:t>Consent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b="1" dirty="0">
                <a:latin typeface="Segoe Pro Display Light" panose="020B0302040504020203" pitchFamily="34" charset="0"/>
              </a:rPr>
              <a:t>User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user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Any</a:t>
            </a:r>
            <a:r>
              <a:rPr lang="nl-NL" dirty="0">
                <a:latin typeface="Segoe Pro Display Light" panose="020B0302040504020203" pitchFamily="34" charset="0"/>
              </a:rPr>
              <a:t> user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install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Implemented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default, but </a:t>
            </a:r>
            <a:r>
              <a:rPr lang="nl-NL" dirty="0" err="1">
                <a:latin typeface="Segoe Pro Display Light" panose="020B0302040504020203" pitchFamily="34" charset="0"/>
              </a:rPr>
              <a:t>can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switched</a:t>
            </a:r>
            <a:r>
              <a:rPr lang="nl-NL" dirty="0">
                <a:latin typeface="Segoe Pro Display Light" panose="020B0302040504020203" pitchFamily="34" charset="0"/>
              </a:rPr>
              <a:t> off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the Office 365 </a:t>
            </a:r>
            <a:r>
              <a:rPr lang="nl-NL" dirty="0" err="1" smtClean="0">
                <a:latin typeface="Segoe Pro Display Light" panose="020B0302040504020203" pitchFamily="34" charset="0"/>
              </a:rPr>
              <a:t>Admin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smtClean="0">
                <a:latin typeface="Segoe Pro Display Light" panose="020B0302040504020203" pitchFamily="34" charset="0"/>
              </a:rPr>
              <a:t>User </a:t>
            </a:r>
            <a:r>
              <a:rPr lang="nl-NL" dirty="0" err="1" smtClean="0">
                <a:latin typeface="Segoe Pro Display Light" panose="020B0302040504020203" pitchFamily="34" charset="0"/>
              </a:rPr>
              <a:t>can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nl-NL" dirty="0" err="1" smtClean="0">
                <a:latin typeface="Segoe Pro Display Light" panose="020B0302040504020203" pitchFamily="34" charset="0"/>
              </a:rPr>
              <a:t>revoke</a:t>
            </a:r>
            <a:r>
              <a:rPr lang="nl-NL" dirty="0" smtClean="0">
                <a:latin typeface="Segoe Pro Display Light" panose="020B0302040504020203" pitchFamily="34" charset="0"/>
              </a:rPr>
              <a:t> consent </a:t>
            </a:r>
            <a:r>
              <a:rPr lang="nl-NL" dirty="0" err="1" smtClean="0">
                <a:latin typeface="Segoe Pro Display Light" panose="020B0302040504020203" pitchFamily="34" charset="0"/>
              </a:rPr>
              <a:t>through</a:t>
            </a:r>
            <a:r>
              <a:rPr lang="nl-NL" dirty="0" smtClean="0">
                <a:latin typeface="Segoe Pro Display Light" panose="020B0302040504020203" pitchFamily="34" charset="0"/>
              </a:rPr>
              <a:t> </a:t>
            </a:r>
            <a:r>
              <a:rPr lang="en-AU" dirty="0" smtClean="0">
                <a:latin typeface="Segoe Pro Display Light" panose="020B0302040504020203" pitchFamily="34" charset="0"/>
                <a:hlinkClick r:id="rId2"/>
              </a:rPr>
              <a:t>http</a:t>
            </a:r>
            <a:r>
              <a:rPr lang="en-AU" dirty="0">
                <a:latin typeface="Segoe Pro Display Light" panose="020B0302040504020203" pitchFamily="34" charset="0"/>
                <a:hlinkClick r:id="rId2"/>
              </a:rPr>
              <a:t>://myapps.microsoft.com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sz="1625" dirty="0">
              <a:latin typeface="Segoe Pro Display Light" panose="020B0302040504020203" pitchFamily="34" charset="0"/>
            </a:endParaRPr>
          </a:p>
          <a:p>
            <a:pPr marL="0" indent="0">
              <a:buNone/>
            </a:pPr>
            <a:r>
              <a:rPr lang="nl-NL" b="1" dirty="0" err="1">
                <a:latin typeface="Segoe Pro Display Light" panose="020B0302040504020203" pitchFamily="34" charset="0"/>
              </a:rPr>
              <a:t>Admin</a:t>
            </a:r>
            <a:r>
              <a:rPr lang="nl-NL" b="1" dirty="0">
                <a:latin typeface="Segoe Pro Display Light" panose="020B0302040504020203" pitchFamily="34" charset="0"/>
              </a:rPr>
              <a:t> Consent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</a:t>
            </a:r>
            <a:r>
              <a:rPr lang="nl-NL" dirty="0" err="1">
                <a:latin typeface="Segoe Pro Display Light" panose="020B0302040504020203" pitchFamily="34" charset="0"/>
              </a:rPr>
              <a:t>provided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by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an</a:t>
            </a:r>
            <a:r>
              <a:rPr lang="nl-NL" dirty="0">
                <a:latin typeface="Segoe Pro Display Light" panose="020B0302040504020203" pitchFamily="34" charset="0"/>
              </a:rPr>
              <a:t> Office 365 Global Administrator</a:t>
            </a: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Office 365 </a:t>
            </a:r>
            <a:r>
              <a:rPr lang="nl-NL" dirty="0" err="1">
                <a:latin typeface="Segoe Pro Display Light" panose="020B0302040504020203" pitchFamily="34" charset="0"/>
              </a:rPr>
              <a:t>global</a:t>
            </a:r>
            <a:r>
              <a:rPr lang="nl-NL" dirty="0">
                <a:latin typeface="Segoe Pro Display Light" panose="020B0302040504020203" pitchFamily="34" charset="0"/>
              </a:rPr>
              <a:t> administrators</a:t>
            </a:r>
          </a:p>
          <a:p>
            <a:r>
              <a:rPr lang="nl-NL" dirty="0">
                <a:latin typeface="Segoe Pro Display Light" panose="020B0302040504020203" pitchFamily="34" charset="0"/>
              </a:rPr>
              <a:t>Consent is </a:t>
            </a:r>
            <a:r>
              <a:rPr lang="nl-NL" dirty="0" err="1">
                <a:latin typeface="Segoe Pro Display Light" panose="020B0302040504020203" pitchFamily="34" charset="0"/>
              </a:rPr>
              <a:t>given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all</a:t>
            </a:r>
            <a:r>
              <a:rPr lang="nl-NL" dirty="0">
                <a:latin typeface="Segoe Pro Display Light" panose="020B0302040504020203" pitchFamily="34" charset="0"/>
              </a:rPr>
              <a:t> users in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organisation</a:t>
            </a:r>
            <a:endParaRPr lang="nl-NL" dirty="0">
              <a:latin typeface="Segoe Pro Display Light" panose="020B0302040504020203" pitchFamily="34" charset="0"/>
            </a:endParaRPr>
          </a:p>
          <a:p>
            <a:r>
              <a:rPr lang="nl-NL" dirty="0" err="1">
                <a:latin typeface="Segoe Pro Display Light" panose="020B0302040504020203" pitchFamily="34" charset="0"/>
              </a:rPr>
              <a:t>Only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required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for</a:t>
            </a:r>
            <a:r>
              <a:rPr lang="nl-NL" dirty="0">
                <a:latin typeface="Segoe Pro Display Light" panose="020B0302040504020203" pitchFamily="34" charset="0"/>
              </a:rPr>
              <a:t> </a:t>
            </a:r>
            <a:r>
              <a:rPr lang="nl-NL" dirty="0" err="1">
                <a:latin typeface="Segoe Pro Display Light" panose="020B0302040504020203" pitchFamily="34" charset="0"/>
              </a:rPr>
              <a:t>multi</a:t>
            </a:r>
            <a:r>
              <a:rPr lang="nl-NL" dirty="0">
                <a:latin typeface="Segoe Pro Display Light" panose="020B0302040504020203" pitchFamily="34" charset="0"/>
              </a:rPr>
              <a:t>-tenant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r>
              <a:rPr lang="nl-NL" dirty="0">
                <a:latin typeface="Segoe Pro Display Light" panose="020B0302040504020203" pitchFamily="34" charset="0"/>
              </a:rPr>
              <a:t> or native </a:t>
            </a:r>
            <a:r>
              <a:rPr lang="nl-NL" dirty="0" err="1">
                <a:latin typeface="Segoe Pro Display Light" panose="020B0302040504020203" pitchFamily="34" charset="0"/>
              </a:rPr>
              <a:t>applications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en-AU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930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54383"/>
          </a:xfrm>
        </p:spPr>
        <p:txBody>
          <a:bodyPr/>
          <a:lstStyle/>
          <a:p>
            <a:r>
              <a:rPr lang="nl-NL" dirty="0"/>
              <a:t>Register </a:t>
            </a:r>
            <a:r>
              <a:rPr lang="nl-NL" dirty="0" err="1"/>
              <a:t>your</a:t>
            </a:r>
            <a:r>
              <a:rPr lang="nl-NL" dirty="0"/>
              <a:t>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Sign</a:t>
            </a:r>
            <a:r>
              <a:rPr lang="nl-NL" dirty="0">
                <a:latin typeface="Segoe Pro Display Light" panose="020B0302040504020203" pitchFamily="34" charset="0"/>
              </a:rPr>
              <a:t> in </a:t>
            </a:r>
            <a:r>
              <a:rPr lang="nl-NL" dirty="0" err="1">
                <a:latin typeface="Segoe Pro Display Light" panose="020B0302040504020203" pitchFamily="34" charset="0"/>
              </a:rPr>
              <a:t>to</a:t>
            </a:r>
            <a:r>
              <a:rPr lang="nl-NL" dirty="0">
                <a:latin typeface="Segoe Pro Display Light" panose="020B0302040504020203" pitchFamily="34" charset="0"/>
              </a:rPr>
              <a:t> the </a:t>
            </a:r>
            <a:r>
              <a:rPr lang="nl-NL" dirty="0" err="1">
                <a:latin typeface="Segoe Pro Display Light" panose="020B0302040504020203" pitchFamily="34" charset="0"/>
              </a:rPr>
              <a:t>Azure</a:t>
            </a:r>
            <a:r>
              <a:rPr lang="nl-NL" dirty="0">
                <a:latin typeface="Segoe Pro Display Light" panose="020B0302040504020203" pitchFamily="34" charset="0"/>
              </a:rPr>
              <a:t> Management </a:t>
            </a:r>
            <a:r>
              <a:rPr lang="nl-NL" dirty="0" smtClean="0">
                <a:latin typeface="Segoe Pro Display Light" panose="020B0302040504020203" pitchFamily="34" charset="0"/>
              </a:rPr>
              <a:t>Portal</a:t>
            </a:r>
            <a:br>
              <a:rPr lang="nl-NL" dirty="0" smtClean="0">
                <a:latin typeface="Segoe Pro Display Light" panose="020B0302040504020203" pitchFamily="34" charset="0"/>
              </a:rPr>
            </a:br>
            <a:r>
              <a:rPr lang="nl-NL" i="1" dirty="0" smtClean="0">
                <a:latin typeface="Segoe Pro Display Light" panose="020B0302040504020203" pitchFamily="34" charset="0"/>
              </a:rPr>
              <a:t>https://portal.azure.com/</a:t>
            </a:r>
            <a:endParaRPr lang="nl-NL" i="1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 err="1">
                <a:latin typeface="Segoe Pro Display Light" panose="020B0302040504020203" pitchFamily="34" charset="0"/>
              </a:rPr>
              <a:t>Create</a:t>
            </a:r>
            <a:r>
              <a:rPr lang="nl-NL" dirty="0">
                <a:latin typeface="Segoe Pro Display Light" panose="020B0302040504020203" pitchFamily="34" charset="0"/>
              </a:rPr>
              <a:t> a new </a:t>
            </a:r>
            <a:r>
              <a:rPr lang="nl-NL" dirty="0" err="1">
                <a:latin typeface="Segoe Pro Display Light" panose="020B0302040504020203" pitchFamily="34" charset="0"/>
              </a:rPr>
              <a:t>application</a:t>
            </a:r>
            <a:endParaRPr lang="nl-NL" dirty="0">
              <a:latin typeface="Segoe Pro Display Light" panose="020B0302040504020203" pitchFamily="34" charset="0"/>
            </a:endParaRPr>
          </a:p>
          <a:p>
            <a:pPr marL="371475" indent="-371475"/>
            <a:r>
              <a:rPr lang="nl-NL" dirty="0">
                <a:latin typeface="Segoe Pro Display Light" panose="020B0302040504020203" pitchFamily="34" charset="0"/>
              </a:rPr>
              <a:t>Select </a:t>
            </a:r>
            <a:r>
              <a:rPr lang="nl-NL" dirty="0" err="1">
                <a:latin typeface="Segoe Pro Display Light" panose="020B0302040504020203" pitchFamily="34" charset="0"/>
              </a:rPr>
              <a:t>the</a:t>
            </a:r>
            <a:r>
              <a:rPr lang="nl-NL" dirty="0">
                <a:latin typeface="Segoe Pro Display Light" panose="020B0302040504020203" pitchFamily="34" charset="0"/>
              </a:rPr>
              <a:t> Scope (Single / </a:t>
            </a:r>
            <a:r>
              <a:rPr lang="en-GB" dirty="0">
                <a:latin typeface="Segoe Pro Display Light" panose="020B0302040504020203" pitchFamily="34" charset="0"/>
              </a:rPr>
              <a:t>Multi-Tenant)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Get Client ID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Generate Client Secret (Web apps only)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Add Redirect URLs</a:t>
            </a:r>
            <a:br>
              <a:rPr lang="en-GB" dirty="0">
                <a:latin typeface="Segoe Pro Display Light" panose="020B0302040504020203" pitchFamily="34" charset="0"/>
              </a:rPr>
            </a:br>
            <a:r>
              <a:rPr lang="en-GB" i="1" dirty="0">
                <a:latin typeface="Segoe Pro Display Light" panose="020B0302040504020203" pitchFamily="34" charset="0"/>
              </a:rPr>
              <a:t>https://localhost:44315/</a:t>
            </a:r>
          </a:p>
          <a:p>
            <a:pPr marL="371475" indent="-371475"/>
            <a:r>
              <a:rPr lang="en-GB" dirty="0">
                <a:latin typeface="Segoe Pro Display Light" panose="020B0302040504020203" pitchFamily="34" charset="0"/>
              </a:rPr>
              <a:t>Select Permissions</a:t>
            </a:r>
            <a:endParaRPr lang="nl-NL" dirty="0">
              <a:latin typeface="Segoe Pro Display Light" panose="020B0302040504020203" pitchFamily="34" charset="0"/>
            </a:endParaRP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422" y="2008902"/>
            <a:ext cx="3501246" cy="15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29530" y="2216215"/>
            <a:ext cx="363835" cy="369899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16807" y="2216215"/>
            <a:ext cx="363835" cy="369899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04082" y="2216215"/>
            <a:ext cx="363835" cy="369899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591358" y="2216215"/>
            <a:ext cx="363835" cy="369899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37113" rIns="0" bIns="37113" numCol="1" rtlCol="0" anchor="ctr" anchorCtr="0" compatLnSpc="1">
            <a:prstTxWarp prst="textNoShape">
              <a:avLst/>
            </a:prstTxWarp>
          </a:bodyPr>
          <a:lstStyle/>
          <a:p>
            <a:pPr algn="ctr" defTabSz="742097">
              <a:defRPr/>
            </a:pPr>
            <a:endParaRPr lang="en-US" sz="1593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93" y="1836000"/>
            <a:ext cx="1422425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Your 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0708" y="1609822"/>
            <a:ext cx="1898517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Authorization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2312" y="1609822"/>
            <a:ext cx="1383952" cy="607922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Azure AD Token</a:t>
            </a:r>
          </a:p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59654" y="1836000"/>
            <a:ext cx="1664478" cy="389466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algn="ctr"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1114" b="1" dirty="0">
                <a:latin typeface="Segoe UI"/>
              </a:rPr>
              <a:t>Microsoft Graph 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93365" y="2580050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93365" y="2883246"/>
            <a:ext cx="22234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193365" y="3186443"/>
            <a:ext cx="169789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891264" y="2883247"/>
            <a:ext cx="0" cy="30319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9738" y="2276854"/>
            <a:ext cx="187767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1098" y="2576498"/>
            <a:ext cx="186325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Sign-in via browser pop-up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2828" y="2886290"/>
            <a:ext cx="1803939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197807" y="3732197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82829" y="4096032"/>
            <a:ext cx="480627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18304" y="3440915"/>
            <a:ext cx="4695757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Redeem authorization code and acquire access token for Office 365 resource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713" y="4107333"/>
            <a:ext cx="2392242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id, access, and refresh tokens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211942" y="4921040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6377" y="5005623"/>
            <a:ext cx="1561886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41421" y="4609484"/>
            <a:ext cx="3043061" cy="367408"/>
          </a:xfrm>
          <a:prstGeom prst="rect">
            <a:avLst/>
          </a:prstGeom>
          <a:noFill/>
        </p:spPr>
        <p:txBody>
          <a:bodyPr wrap="none" lIns="145534" tIns="116427" rIns="145534" bIns="116427" rtlCol="0">
            <a:spAutoFit/>
          </a:bodyPr>
          <a:lstStyle/>
          <a:p>
            <a:pPr defTabSz="742311">
              <a:lnSpc>
                <a:spcPct val="90000"/>
              </a:lnSpc>
              <a:spcAft>
                <a:spcPts val="477"/>
              </a:spcAft>
              <a:defRPr/>
            </a:pPr>
            <a:r>
              <a:rPr lang="en-US" sz="955" b="1" dirty="0">
                <a:latin typeface="Segoe UI"/>
              </a:rPr>
              <a:t>Call </a:t>
            </a:r>
            <a:r>
              <a:rPr lang="en-US" sz="955" b="1" dirty="0" err="1">
                <a:latin typeface="Segoe UI"/>
              </a:rPr>
              <a:t>Microosft</a:t>
            </a:r>
            <a:r>
              <a:rPr lang="en-US" sz="955" b="1" dirty="0">
                <a:latin typeface="Segoe UI"/>
              </a:rPr>
              <a:t> Graph API 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201224" y="5291268"/>
            <a:ext cx="737497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Autentication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Office 365</a:t>
            </a:r>
          </a:p>
        </p:txBody>
      </p:sp>
    </p:spTree>
    <p:extLst>
      <p:ext uri="{BB962C8B-B14F-4D97-AF65-F5344CB8AC3E}">
        <p14:creationId xmlns:p14="http://schemas.microsoft.com/office/powerpoint/2010/main" val="34029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Office UI </a:t>
            </a:r>
            <a:r>
              <a:rPr lang="nl-NL" dirty="0" err="1" smtClean="0"/>
              <a:t>Fabric</a:t>
            </a:r>
            <a:r>
              <a:rPr lang="nl-NL" dirty="0"/>
              <a:t>              https://dev.office.com/fabric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74" y="989066"/>
            <a:ext cx="7825252" cy="5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3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37131"/>
          </a:xfrm>
        </p:spPr>
        <p:txBody>
          <a:bodyPr/>
          <a:lstStyle/>
          <a:p>
            <a:r>
              <a:rPr lang="nl-NL" dirty="0" err="1" smtClean="0"/>
              <a:t>Documentation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https://graph.microsoft.io/</a:t>
            </a:r>
          </a:p>
          <a:p>
            <a:r>
              <a:rPr lang="nl-NL" dirty="0" smtClean="0">
                <a:hlinkClick r:id="rId2"/>
              </a:rPr>
              <a:t>https://docs.microsoft.com/</a:t>
            </a:r>
            <a:endParaRPr lang="nl-NL" dirty="0" smtClean="0"/>
          </a:p>
          <a:p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dev.office.com/fabric</a:t>
            </a:r>
            <a:endParaRPr lang="nl-NL" dirty="0" smtClean="0"/>
          </a:p>
          <a:p>
            <a:r>
              <a:rPr lang="nl-NL" dirty="0" err="1" smtClean="0"/>
              <a:t>Examples</a:t>
            </a:r>
            <a:r>
              <a:rPr lang="nl-NL" dirty="0"/>
              <a:t>: </a:t>
            </a:r>
            <a:r>
              <a:rPr lang="nl-NL" dirty="0">
                <a:hlinkClick r:id="rId4"/>
              </a:rPr>
              <a:t>https://</a:t>
            </a:r>
            <a:r>
              <a:rPr lang="nl-NL" dirty="0" smtClean="0">
                <a:hlinkClick r:id="rId4"/>
              </a:rPr>
              <a:t>github.com/azure-samples?query=active-directory</a:t>
            </a:r>
            <a:endParaRPr lang="nl-NL" dirty="0" smtClean="0"/>
          </a:p>
          <a:p>
            <a:r>
              <a:rPr lang="nl-NL" dirty="0" err="1" smtClean="0"/>
              <a:t>Questions</a:t>
            </a:r>
            <a:r>
              <a:rPr lang="nl-NL" dirty="0"/>
              <a:t>: </a:t>
            </a:r>
            <a:r>
              <a:rPr lang="nl-NL" dirty="0">
                <a:hlinkClick r:id="rId5"/>
              </a:rPr>
              <a:t>https://</a:t>
            </a:r>
            <a:r>
              <a:rPr lang="nl-NL" dirty="0" smtClean="0">
                <a:hlinkClick r:id="rId5"/>
              </a:rPr>
              <a:t>stackoverflow.com/questions/tagged/microsoftgraph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777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7078736" cy="104212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1: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Authentication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74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Web.config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00332" y="1920895"/>
            <a:ext cx="852289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ida:ClientID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e5adac65-661a-4c06-8d0e-cf4e21fe7746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ida:Password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a2yC/Q2yGqi8ilDJAJEdZBdme6hb+SKS0jyewfoVcSI=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ida:O365TenantId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mod498161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nl-N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ida:AadTenantId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ec40371a-a53f-434c-9454-551ebf394e0a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nl-NL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nl-NL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nl-NL" sz="1400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sz="1400" dirty="0"/>
              <a:t>Bonus: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400" dirty="0" err="1" smtClean="0"/>
              <a:t>Enable</a:t>
            </a:r>
            <a:r>
              <a:rPr lang="nl-NL" sz="1400" dirty="0" smtClean="0"/>
              <a:t> </a:t>
            </a:r>
            <a:r>
              <a:rPr lang="nl-NL" sz="1400" dirty="0" err="1" smtClean="0"/>
              <a:t>logging</a:t>
            </a:r>
            <a:r>
              <a:rPr lang="nl-NL" sz="1400" dirty="0" smtClean="0"/>
              <a:t> </a:t>
            </a:r>
            <a:r>
              <a:rPr lang="nl-NL" sz="1400" dirty="0"/>
              <a:t>in </a:t>
            </a:r>
            <a:r>
              <a:rPr lang="nl-NL" sz="1400" dirty="0" err="1"/>
              <a:t>with</a:t>
            </a:r>
            <a:r>
              <a:rPr lang="nl-NL" sz="1400" dirty="0"/>
              <a:t> </a:t>
            </a:r>
            <a:r>
              <a:rPr lang="nl-NL" sz="1400" dirty="0" err="1"/>
              <a:t>your</a:t>
            </a:r>
            <a:r>
              <a:rPr lang="nl-NL" sz="1400" dirty="0"/>
              <a:t> Capgemini Microsoft </a:t>
            </a:r>
            <a:r>
              <a:rPr lang="nl-NL" sz="1400" dirty="0" err="1"/>
              <a:t>work</a:t>
            </a:r>
            <a:r>
              <a:rPr lang="nl-NL" sz="1400" dirty="0"/>
              <a:t>-account: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multi</a:t>
            </a:r>
            <a:r>
              <a:rPr lang="nl-NL" sz="1400" dirty="0"/>
              <a:t>-tenant </a:t>
            </a:r>
            <a:r>
              <a:rPr lang="nl-NL" sz="1400" dirty="0" err="1"/>
              <a:t>and</a:t>
            </a:r>
            <a:r>
              <a:rPr lang="nl-NL" sz="1400" dirty="0"/>
              <a:t> “common” as </a:t>
            </a:r>
            <a:r>
              <a:rPr lang="nl-NL" sz="1400" dirty="0" err="1" smtClean="0"/>
              <a:t>AADTenantId</a:t>
            </a:r>
            <a:r>
              <a:rPr lang="nl-NL" sz="1400" dirty="0" smtClean="0"/>
              <a:t/>
            </a:r>
            <a:br>
              <a:rPr lang="nl-NL" sz="1400" dirty="0" smtClean="0"/>
            </a:br>
            <a:r>
              <a:rPr lang="nl-NL" sz="1400" i="1" dirty="0" err="1" smtClean="0"/>
              <a:t>This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will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not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work</a:t>
            </a:r>
            <a:r>
              <a:rPr lang="nl-NL" sz="1400" i="1" dirty="0" smtClean="0"/>
              <a:t> </a:t>
            </a:r>
            <a:r>
              <a:rPr lang="nl-NL" sz="1400" i="1" dirty="0" err="1" smtClean="0"/>
              <a:t>with</a:t>
            </a:r>
            <a:r>
              <a:rPr lang="nl-NL" sz="1400" i="1" dirty="0" smtClean="0"/>
              <a:t> the next </a:t>
            </a:r>
            <a:r>
              <a:rPr lang="nl-NL" sz="1400" i="1" dirty="0" err="1" smtClean="0"/>
              <a:t>exercises</a:t>
            </a:r>
            <a:r>
              <a:rPr lang="nl-NL" sz="1400" i="1" dirty="0" smtClean="0"/>
              <a:t>. </a:t>
            </a:r>
            <a:r>
              <a:rPr lang="nl-NL" sz="1400" i="1" dirty="0" err="1" smtClean="0"/>
              <a:t>Why</a:t>
            </a:r>
            <a:r>
              <a:rPr lang="nl-NL" sz="1400" i="1" dirty="0" smtClean="0"/>
              <a:t>?</a:t>
            </a:r>
            <a:endParaRPr lang="nl-NL" sz="1400" dirty="0"/>
          </a:p>
          <a:p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8659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Exercise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2: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Getting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my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office Groups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demo tenant via </a:t>
            </a:r>
            <a:r>
              <a:rPr lang="nl-NL" dirty="0" smtClean="0">
                <a:hlinkClick r:id="rId2"/>
              </a:rPr>
              <a:t>http://microsoftofficedemos.com/</a:t>
            </a:r>
            <a:endParaRPr lang="nl-NL" dirty="0" smtClean="0"/>
          </a:p>
          <a:p>
            <a:r>
              <a:rPr lang="nl-NL" dirty="0" smtClean="0"/>
              <a:t>Access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smtClean="0">
                <a:hlinkClick r:id="rId3"/>
              </a:rPr>
              <a:t>https://portal.office.com/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hlinkClick r:id="rId4"/>
              </a:rPr>
              <a:t>https://portal.azure.com/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My demo tenant </a:t>
            </a:r>
            <a:r>
              <a:rPr lang="nl-NL" dirty="0" err="1" smtClean="0"/>
              <a:t>credentials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5"/>
              </a:rPr>
              <a:t>admin@mod49861.onmicrosoft.com</a:t>
            </a:r>
            <a:endParaRPr lang="nl-NL" dirty="0" smtClean="0"/>
          </a:p>
          <a:p>
            <a:r>
              <a:rPr lang="nl-NL" dirty="0" smtClean="0"/>
              <a:t>pass@word1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Azure</a:t>
            </a:r>
            <a:r>
              <a:rPr lang="nl-NL" dirty="0" smtClean="0"/>
              <a:t> Portal </a:t>
            </a:r>
            <a:r>
              <a:rPr lang="nl-NL" dirty="0" err="1" smtClean="0"/>
              <a:t>and</a:t>
            </a:r>
            <a:r>
              <a:rPr lang="nl-NL" dirty="0" smtClean="0"/>
              <a:t> Office365 Access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714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513676"/>
            <a:ext cx="85746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the </a:t>
            </a:r>
            <a:r>
              <a:rPr lang="nl-NL" sz="1600" dirty="0" err="1"/>
              <a:t>groups</a:t>
            </a:r>
            <a:r>
              <a:rPr lang="nl-NL" sz="1600" dirty="0"/>
              <a:t> </a:t>
            </a:r>
            <a:r>
              <a:rPr lang="nl-NL" sz="1600" dirty="0" err="1"/>
              <a:t>from</a:t>
            </a:r>
            <a:r>
              <a:rPr lang="nl-NL" sz="1600" dirty="0"/>
              <a:t> </a:t>
            </a:r>
            <a:r>
              <a:rPr lang="nl-NL" sz="1600" dirty="0" err="1"/>
              <a:t>Graph</a:t>
            </a:r>
            <a:r>
              <a:rPr lang="nl-NL" sz="1600" dirty="0"/>
              <a:t>:</a:t>
            </a:r>
            <a:br>
              <a:rPr lang="nl-NL" sz="1600" dirty="0"/>
            </a:b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</a:rPr>
              <a:t>://graph.microsoft.com/v1.0/me/memberOf/$/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microsoft.graph.group</a:t>
            </a:r>
            <a:endParaRPr lang="nl-NL" sz="1600" dirty="0" smtClean="0"/>
          </a:p>
          <a:p>
            <a:r>
              <a:rPr lang="nl-NL" sz="1600" dirty="0" smtClean="0"/>
              <a:t>Controller: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repoMSGraph.GetGroups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groups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GroupsController</a:t>
            </a:r>
            <a:r>
              <a:rPr lang="nl-NL" sz="160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We are </a:t>
            </a:r>
            <a:r>
              <a:rPr lang="nl-NL" sz="1600" dirty="0" err="1" smtClean="0"/>
              <a:t>leveraging</a:t>
            </a:r>
            <a:r>
              <a:rPr lang="nl-NL" sz="1600" dirty="0" smtClean="0"/>
              <a:t> 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https</a:t>
            </a:r>
            <a:r>
              <a:rPr lang="nl-NL" sz="1600" dirty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://</a:t>
            </a:r>
            <a:r>
              <a:rPr lang="nl-NL" sz="1600" dirty="0" smtClean="0">
                <a:solidFill>
                  <a:srgbClr val="800000"/>
                </a:solidFill>
                <a:latin typeface="Consolas" panose="020B0609020204030204" pitchFamily="49" charset="0"/>
                <a:hlinkClick r:id="rId2"/>
              </a:rPr>
              <a:t>dev.office.com/fabric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Graph</a:t>
            </a:r>
            <a:r>
              <a:rPr lang="nl-NL" sz="1600" dirty="0" smtClean="0"/>
              <a:t>/</a:t>
            </a:r>
            <a:r>
              <a:rPr lang="nl-NL" sz="1600" dirty="0" err="1" smtClean="0"/>
              <a:t>Group.Read.All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1602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groups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ms-u-sm3"&gt;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imageArea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-Persona-initials--blue"&gt;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item.DisplayName.Substring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(0, 2).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ToUpper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-Persona-image"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="images/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GetGroupImage?groupid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 this construction is required we need to fetch the group images asynchronously *@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-Persona-details"&gt;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primaryText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item.ConversationsUrl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target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="_blank"&gt;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item.DisplayName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-Persona-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secondaryText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item.Description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01853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91012"/>
          </a:xfrm>
        </p:spPr>
        <p:txBody>
          <a:bodyPr/>
          <a:lstStyle/>
          <a:p>
            <a:r>
              <a:rPr lang="nl-NL" dirty="0" err="1" smtClean="0"/>
              <a:t>Resetting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app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new </a:t>
            </a:r>
            <a:r>
              <a:rPr lang="nl-NL" dirty="0" err="1" smtClean="0"/>
              <a:t>permissions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Delete ASP.NET Cookie</a:t>
            </a:r>
          </a:p>
          <a:p>
            <a:r>
              <a:rPr lang="nl-NL" dirty="0" err="1" smtClean="0"/>
              <a:t>Revoke</a:t>
            </a:r>
            <a:r>
              <a:rPr lang="nl-NL" dirty="0" smtClean="0"/>
              <a:t> consent via </a:t>
            </a:r>
            <a:r>
              <a:rPr lang="en-AU" dirty="0">
                <a:latin typeface="Segoe Pro Display Light" panose="020B0302040504020203" pitchFamily="34" charset="0"/>
                <a:hlinkClick r:id="rId2"/>
              </a:rPr>
              <a:t>http://</a:t>
            </a:r>
            <a:r>
              <a:rPr lang="en-AU" dirty="0" smtClean="0">
                <a:latin typeface="Segoe Pro Display Light" panose="020B0302040504020203" pitchFamily="34" charset="0"/>
                <a:hlinkClick r:id="rId2"/>
              </a:rPr>
              <a:t>myapps.microsoft.com</a:t>
            </a:r>
            <a:endParaRPr lang="en-AU" dirty="0" smtClean="0">
              <a:latin typeface="Segoe Pro Display Light" panose="020B0302040504020203" pitchFamily="34" charset="0"/>
            </a:endParaRPr>
          </a:p>
          <a:p>
            <a:r>
              <a:rPr lang="en-AU" dirty="0"/>
              <a:t>Recycle </a:t>
            </a:r>
            <a:r>
              <a:rPr lang="en-AU" dirty="0" err="1"/>
              <a:t>apppool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767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re 9"/>
          <p:cNvSpPr txBox="1">
            <a:spLocks/>
          </p:cNvSpPr>
          <p:nvPr/>
        </p:nvSpPr>
        <p:spPr>
          <a:xfrm>
            <a:off x="777053" y="3524281"/>
            <a:ext cx="5250267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Navigating through the Video Portal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586595" y="1135307"/>
            <a:ext cx="857465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smtClean="0"/>
              <a:t>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/>
              <a:t>Add</a:t>
            </a:r>
            <a:r>
              <a:rPr lang="nl-NL" sz="1600" dirty="0"/>
              <a:t> the </a:t>
            </a:r>
            <a:r>
              <a:rPr lang="nl-NL" sz="1600" dirty="0" err="1"/>
              <a:t>following</a:t>
            </a:r>
            <a:r>
              <a:rPr lang="nl-NL" sz="1600" dirty="0"/>
              <a:t> rest-call in order </a:t>
            </a:r>
            <a:r>
              <a:rPr lang="nl-NL" sz="1600" dirty="0" err="1"/>
              <a:t>to</a:t>
            </a:r>
            <a:r>
              <a:rPr lang="nl-NL" sz="1600" dirty="0"/>
              <a:t> </a:t>
            </a:r>
            <a:r>
              <a:rPr lang="nl-NL" sz="1600" dirty="0" err="1"/>
              <a:t>retrieve</a:t>
            </a:r>
            <a:r>
              <a:rPr lang="nl-NL" sz="1600" dirty="0"/>
              <a:t> </a:t>
            </a:r>
            <a:r>
              <a:rPr lang="nl-NL" sz="1600" dirty="0" err="1" smtClean="0"/>
              <a:t>channels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from</a:t>
            </a:r>
            <a:r>
              <a:rPr lang="nl-NL" sz="1600" dirty="0" smtClean="0"/>
              <a:t> the video portal end-point:</a:t>
            </a:r>
            <a:r>
              <a:rPr lang="nl-NL" sz="1600" dirty="0"/>
              <a:t/>
            </a:r>
            <a:br>
              <a:rPr lang="nl-NL" sz="1600" dirty="0"/>
            </a:b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?$top=2000&amp;$skip=0&amp;$select=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id,title,tilehtmlcolor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&amp;$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orderby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nl-NL" sz="1600" dirty="0" smtClean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nl-NL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query </a:t>
            </a:r>
            <a:r>
              <a:rPr lang="nl-NL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nl-NL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l-NL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.Format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"{0}/_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VideoService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('{1}')/</a:t>
            </a:r>
            <a:r>
              <a:rPr lang="nl-NL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Videos</a:t>
            </a:r>
            <a:r>
              <a:rPr lang="nl-NL" sz="1400" dirty="0">
                <a:solidFill>
                  <a:srgbClr val="A31515"/>
                </a:solidFill>
                <a:latin typeface="Consolas" panose="020B0609020204030204" pitchFamily="49" charset="0"/>
              </a:rPr>
              <a:t>('{2}')"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nl-NL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NL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SpHelper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.GetVideoPortalRootUrl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channelId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NL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videoId</a:t>
            </a:r>
            <a:r>
              <a:rPr lang="nl-NL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l-NL" sz="1400" dirty="0" smtClean="0"/>
          </a:p>
          <a:p>
            <a:endParaRPr lang="nl-NL" sz="1600" dirty="0" smtClean="0"/>
          </a:p>
          <a:p>
            <a:r>
              <a:rPr lang="nl-NL" sz="1600" dirty="0" smtClean="0"/>
              <a:t>Channel </a:t>
            </a:r>
            <a:r>
              <a:rPr lang="nl-NL" sz="1600" dirty="0" err="1" smtClean="0"/>
              <a:t>and</a:t>
            </a:r>
            <a:r>
              <a:rPr lang="nl-NL" sz="1600" dirty="0" smtClean="0"/>
              <a:t> Video Controllers: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VideoChannelRepository.GetChannels</a:t>
            </a:r>
            <a:r>
              <a:rPr lang="nl-NL" sz="1600" dirty="0" smtClean="0"/>
              <a:t>();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available</a:t>
            </a:r>
            <a:r>
              <a:rPr lang="nl-NL" sz="1600" dirty="0" smtClean="0"/>
              <a:t> video </a:t>
            </a:r>
            <a:r>
              <a:rPr lang="nl-NL" sz="1600" dirty="0" err="1" smtClean="0"/>
              <a:t>channels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VideoChannelRepository.GetChannelVideos</a:t>
            </a:r>
            <a:r>
              <a:rPr lang="nl-NL" sz="1600" dirty="0" smtClean="0"/>
              <a:t>(</a:t>
            </a:r>
            <a:r>
              <a:rPr lang="nl-NL" sz="1600" dirty="0" err="1" smtClean="0"/>
              <a:t>channelId</a:t>
            </a:r>
            <a:r>
              <a:rPr lang="nl-NL" sz="1600" dirty="0" smtClean="0"/>
              <a:t>);</a:t>
            </a:r>
            <a:br>
              <a:rPr lang="nl-NL" sz="1600" dirty="0" smtClean="0"/>
            </a:br>
            <a:r>
              <a:rPr lang="nl-NL" sz="1600" dirty="0" smtClean="0"/>
              <a:t>in order </a:t>
            </a:r>
            <a:r>
              <a:rPr lang="nl-NL" sz="1600" dirty="0" err="1" smtClean="0"/>
              <a:t>to</a:t>
            </a:r>
            <a:r>
              <a:rPr lang="nl-NL" sz="1600" dirty="0" smtClean="0"/>
              <a:t> get the </a:t>
            </a:r>
            <a:r>
              <a:rPr lang="nl-NL" sz="1600" dirty="0" err="1" smtClean="0"/>
              <a:t>videos</a:t>
            </a:r>
            <a:r>
              <a:rPr lang="nl-NL" sz="1600" dirty="0" smtClean="0"/>
              <a:t> </a:t>
            </a:r>
            <a:r>
              <a:rPr lang="nl-NL" sz="1600" dirty="0" err="1" smtClean="0"/>
              <a:t>and</a:t>
            </a:r>
            <a:r>
              <a:rPr lang="nl-NL" sz="1600" dirty="0" smtClean="0"/>
              <a:t> </a:t>
            </a:r>
            <a:r>
              <a:rPr lang="nl-NL" sz="1600" dirty="0" err="1" smtClean="0"/>
              <a:t>assign</a:t>
            </a:r>
            <a:r>
              <a:rPr lang="nl-NL" sz="1600" dirty="0" smtClean="0"/>
              <a:t> </a:t>
            </a:r>
            <a:r>
              <a:rPr lang="nl-NL" sz="1600" dirty="0" err="1" smtClean="0"/>
              <a:t>it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the view model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smtClean="0"/>
              <a:t>View: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Add</a:t>
            </a:r>
            <a:r>
              <a:rPr lang="nl-NL" sz="1600" dirty="0" smtClean="0"/>
              <a:t> a </a:t>
            </a:r>
            <a:r>
              <a:rPr lang="nl-NL" sz="1600" dirty="0" err="1" smtClean="0"/>
              <a:t>nav</a:t>
            </a:r>
            <a:r>
              <a:rPr lang="nl-NL" sz="1600" dirty="0" smtClean="0"/>
              <a:t>-link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ChannelController</a:t>
            </a:r>
            <a:r>
              <a:rPr lang="nl-NL" sz="1600" dirty="0" smtClean="0"/>
              <a:t>/Index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Code on next slides</a:t>
            </a:r>
            <a:endParaRPr lang="nl-NL" sz="1600" dirty="0" smtClean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nl-NL" sz="1600" dirty="0" smtClean="0"/>
          </a:p>
          <a:p>
            <a:r>
              <a:rPr lang="nl-NL" sz="1600" dirty="0" err="1" smtClean="0"/>
              <a:t>Required</a:t>
            </a:r>
            <a:r>
              <a:rPr lang="nl-NL" sz="1600" dirty="0" smtClean="0"/>
              <a:t> (</a:t>
            </a:r>
            <a:r>
              <a:rPr lang="nl-NL" sz="1600" dirty="0" err="1" smtClean="0"/>
              <a:t>delegated</a:t>
            </a:r>
            <a:r>
              <a:rPr lang="nl-NL" sz="1600" dirty="0" smtClean="0"/>
              <a:t>) </a:t>
            </a:r>
            <a:r>
              <a:rPr lang="nl-NL" sz="1600" dirty="0" err="1" smtClean="0"/>
              <a:t>permissions</a:t>
            </a:r>
            <a:r>
              <a:rPr lang="nl-NL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SharePoint/</a:t>
            </a:r>
            <a:r>
              <a:rPr lang="nl-NL" sz="1600" dirty="0" err="1" smtClean="0"/>
              <a:t>AllSites.Read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2267260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channels</a:t>
            </a:r>
            <a:r>
              <a:rPr lang="nl-NL" dirty="0" smtClean="0"/>
              <a:t>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"Video"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item.Id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ChannelGroup-channel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ms-u-sm12 ms-u-md6 ms-u-xl4"</a:t>
            </a:r>
            <a:r>
              <a:rPr lang="nl-N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05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style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="border-</a:t>
            </a:r>
            <a:r>
              <a:rPr lang="nl-N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item.HtmlColor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nl-NL" sz="105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nl-N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05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nl-N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308747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368119"/>
          </a:xfrm>
        </p:spPr>
        <p:txBody>
          <a:bodyPr/>
          <a:lstStyle/>
          <a:p>
            <a:r>
              <a:rPr lang="nl-NL" dirty="0" smtClean="0"/>
              <a:t>Code </a:t>
            </a:r>
            <a:r>
              <a:rPr lang="nl-NL" dirty="0" err="1" smtClean="0"/>
              <a:t>for</a:t>
            </a:r>
            <a:r>
              <a:rPr lang="nl-NL" dirty="0" smtClean="0"/>
              <a:t> video view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nl-NL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-item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-col </a:t>
            </a:r>
            <a:r>
              <a:rPr lang="nl-NL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ms-Grid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ms-u-sm12 ms-u-md6 ms-u-lg4 ms-u-xl3"&gt;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-Grid-row"&gt;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-thumb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VideoList-thumbLink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="/images/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GetVideoThumbnail?channelid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&amp;videoid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&amp;preferredwidth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=275"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@*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class="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VideoList-thumbImg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item.ThumbnailUrl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 alt="@</a:t>
            </a:r>
            <a:r>
              <a:rPr lang="en-US" sz="1100" dirty="0" err="1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64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*@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VideoList-thumbCaption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HtmlHelpers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.ShowHHMMSS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item.DurationInSeconds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-text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-Grid-col ms-u-sm12 ms-u-lg12"&gt;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href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Url.Action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"Index"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"Player"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item.ChannelId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item.VideoId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})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-title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-font-m-plus"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VideoList-viewCount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-font-s-plus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ms-fontColor-neutralSecondaryAlt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"&gt;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item.ViewCount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views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nl-NL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       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nl-NL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nl-NL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nl-N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64336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24653" y="3371881"/>
            <a:ext cx="6544243" cy="1042124"/>
          </a:xfrm>
          <a:prstGeom prst="rect">
            <a:avLst/>
          </a:prstGeom>
        </p:spPr>
        <p:txBody>
          <a:bodyPr/>
          <a:lstStyle/>
          <a:p>
            <a:pPr lvl="0" defTabSz="914342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4: 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hookup up incoming e-mails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296116"/>
            <a:ext cx="8543925" cy="463009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Graph REST API clients can subscribe to changes:</a:t>
            </a:r>
          </a:p>
          <a:p>
            <a:pPr lvl="1"/>
            <a:r>
              <a:rPr lang="en-GB" dirty="0"/>
              <a:t>Messages</a:t>
            </a:r>
          </a:p>
          <a:p>
            <a:pPr lvl="1"/>
            <a:r>
              <a:rPr lang="en-GB" dirty="0"/>
              <a:t>Events</a:t>
            </a:r>
          </a:p>
          <a:p>
            <a:pPr lvl="1"/>
            <a:r>
              <a:rPr lang="en-GB" dirty="0"/>
              <a:t>Contacts</a:t>
            </a:r>
          </a:p>
          <a:p>
            <a:pPr lvl="1"/>
            <a:r>
              <a:rPr lang="en-GB" dirty="0"/>
              <a:t>Group conversations</a:t>
            </a:r>
          </a:p>
          <a:p>
            <a:pPr lvl="1"/>
            <a:r>
              <a:rPr lang="en-GB" dirty="0"/>
              <a:t>Drive root items</a:t>
            </a:r>
          </a:p>
        </p:txBody>
      </p:sp>
    </p:spTree>
    <p:extLst>
      <p:ext uri="{BB962C8B-B14F-4D97-AF65-F5344CB8AC3E}">
        <p14:creationId xmlns:p14="http://schemas.microsoft.com/office/powerpoint/2010/main" val="185825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374226"/>
          </a:xfrm>
        </p:spPr>
        <p:txBody>
          <a:bodyPr/>
          <a:lstStyle/>
          <a:p>
            <a:r>
              <a:rPr lang="en-GB" dirty="0" err="1"/>
              <a:t>Webhooks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288500" y="3062203"/>
            <a:ext cx="2388029" cy="1115907"/>
            <a:chOff x="3933084" y="3055231"/>
            <a:chExt cx="2939113" cy="1373424"/>
          </a:xfrm>
        </p:grpSpPr>
        <p:cxnSp>
          <p:nvCxnSpPr>
            <p:cNvPr id="7" name="Elbow Connector 38"/>
            <p:cNvCxnSpPr>
              <a:cxnSpLocks/>
            </p:cNvCxnSpPr>
            <p:nvPr/>
          </p:nvCxnSpPr>
          <p:spPr>
            <a:xfrm rot="16200000" flipH="1">
              <a:off x="3920211" y="3068104"/>
              <a:ext cx="1373424" cy="1347677"/>
            </a:xfrm>
            <a:prstGeom prst="bentConnector3">
              <a:avLst>
                <a:gd name="adj1" fmla="val -162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42784" y="3381329"/>
              <a:ext cx="1529413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3. NOTIFY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9509" y="3062203"/>
            <a:ext cx="2431041" cy="1212723"/>
            <a:chOff x="1509711" y="3055231"/>
            <a:chExt cx="2992050" cy="1492582"/>
          </a:xfrm>
        </p:grpSpPr>
        <p:cxnSp>
          <p:nvCxnSpPr>
            <p:cNvPr id="10" name="Elbow Connector 31"/>
            <p:cNvCxnSpPr>
              <a:cxnSpLocks/>
            </p:cNvCxnSpPr>
            <p:nvPr/>
          </p:nvCxnSpPr>
          <p:spPr>
            <a:xfrm rot="10800000" flipV="1">
              <a:off x="1509711" y="3055231"/>
              <a:ext cx="2361351" cy="1492582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724391" y="3381000"/>
              <a:ext cx="1777370" cy="558655"/>
            </a:xfrm>
            <a:prstGeom prst="rect">
              <a:avLst/>
            </a:prstGeom>
            <a:noFill/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2. VALIDATE</a:t>
              </a:r>
            </a:p>
          </p:txBody>
        </p:sp>
      </p:grpSp>
      <p:cxnSp>
        <p:nvCxnSpPr>
          <p:cNvPr id="12" name="Straight Connector 11"/>
          <p:cNvCxnSpPr>
            <a:cxnSpLocks/>
            <a:stCxn id="19" idx="3"/>
            <a:endCxn id="13" idx="1"/>
          </p:cNvCxnSpPr>
          <p:nvPr/>
        </p:nvCxnSpPr>
        <p:spPr>
          <a:xfrm flipV="1">
            <a:off x="5764311" y="5051615"/>
            <a:ext cx="1300163" cy="720962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4" y="4359119"/>
            <a:ext cx="2283024" cy="13849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055824" y="1508291"/>
            <a:ext cx="2290763" cy="1421565"/>
            <a:chOff x="7056437" y="1308565"/>
            <a:chExt cx="2819400" cy="1749619"/>
          </a:xfrm>
        </p:grpSpPr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466137" y="2760078"/>
              <a:ext cx="0" cy="298106"/>
            </a:xfrm>
            <a:prstGeom prst="line">
              <a:avLst/>
            </a:prstGeom>
            <a:ln w="53975">
              <a:solidFill>
                <a:schemeClr val="bg1">
                  <a:lumMod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loud 15"/>
            <p:cNvSpPr/>
            <p:nvPr/>
          </p:nvSpPr>
          <p:spPr bwMode="auto">
            <a:xfrm>
              <a:off x="7056437" y="1308565"/>
              <a:ext cx="2819400" cy="1422729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5763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Your App</a:t>
              </a:r>
            </a:p>
          </p:txBody>
        </p:sp>
      </p:grp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625574" y="3722244"/>
            <a:ext cx="0" cy="455866"/>
          </a:xfrm>
          <a:prstGeom prst="line">
            <a:avLst/>
          </a:prstGeom>
          <a:ln w="53975"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6321" y="3631731"/>
            <a:ext cx="151195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/subscriptions</a:t>
            </a:r>
          </a:p>
        </p:txBody>
      </p:sp>
      <p:sp>
        <p:nvSpPr>
          <p:cNvPr id="19" name="Rounded Rectangle 13"/>
          <p:cNvSpPr/>
          <p:nvPr/>
        </p:nvSpPr>
        <p:spPr bwMode="auto">
          <a:xfrm>
            <a:off x="439837" y="5498775"/>
            <a:ext cx="5324474" cy="5476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outlook.com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951173" y="4878386"/>
            <a:ext cx="0" cy="634961"/>
          </a:xfrm>
          <a:prstGeom prst="line">
            <a:avLst/>
          </a:prstGeom>
          <a:ln w="381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ounded Rectangle 3"/>
          <p:cNvSpPr/>
          <p:nvPr/>
        </p:nvSpPr>
        <p:spPr bwMode="auto">
          <a:xfrm>
            <a:off x="316014" y="4087645"/>
            <a:ext cx="4271963" cy="69624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590" tIns="118872" rIns="14859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763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graph.microsoft.com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8107" y="2585307"/>
            <a:ext cx="1399742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/notifications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5574" y="1787783"/>
            <a:ext cx="1387870" cy="1826810"/>
            <a:chOff x="655637" y="1486714"/>
            <a:chExt cx="1708148" cy="2248382"/>
          </a:xfrm>
        </p:grpSpPr>
        <p:cxnSp>
          <p:nvCxnSpPr>
            <p:cNvPr id="24" name="Elbow Connector 30"/>
            <p:cNvCxnSpPr>
              <a:cxnSpLocks/>
            </p:cNvCxnSpPr>
            <p:nvPr/>
          </p:nvCxnSpPr>
          <p:spPr>
            <a:xfrm flipV="1">
              <a:off x="655637" y="2068930"/>
              <a:ext cx="1708148" cy="1666166"/>
            </a:xfrm>
            <a:prstGeom prst="bentConnector3">
              <a:avLst>
                <a:gd name="adj1" fmla="val 50000"/>
              </a:avLst>
            </a:prstGeom>
            <a:ln w="38100" cap="flat" cmpd="sng" algn="ctr">
              <a:noFill/>
              <a:prstDash val="dash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1189" y="1486714"/>
              <a:ext cx="1606042" cy="5586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48590" tIns="118872" rIns="148590" bIns="118872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88"/>
                </a:spcAft>
              </a:pPr>
              <a:r>
                <a:rPr lang="en-US" sz="1544" dirty="0">
                  <a:solidFill>
                    <a:schemeClr val="accent5">
                      <a:lumMod val="50000"/>
                    </a:schemeClr>
                  </a:solidFill>
                </a:rPr>
                <a:t>1. CREATE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250211" y="3888031"/>
            <a:ext cx="1478610" cy="453907"/>
          </a:xfrm>
          <a:prstGeom prst="rect">
            <a:avLst/>
          </a:prstGeom>
          <a:noFill/>
        </p:spPr>
        <p:txBody>
          <a:bodyPr wrap="none" lIns="148590" tIns="118872" rIns="148590" bIns="118872" rtlCol="0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</a:pPr>
            <a:r>
              <a:rPr lang="en-US" sz="1544" dirty="0">
                <a:solidFill>
                  <a:schemeClr val="accent5">
                    <a:lumMod val="50000"/>
                  </a:schemeClr>
                </a:solidFill>
              </a:rPr>
              <a:t>Outlook Apps</a:t>
            </a:r>
          </a:p>
        </p:txBody>
      </p:sp>
    </p:spTree>
    <p:extLst>
      <p:ext uri="{BB962C8B-B14F-4D97-AF65-F5344CB8AC3E}">
        <p14:creationId xmlns:p14="http://schemas.microsoft.com/office/powerpoint/2010/main" val="17800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Microsoft </a:t>
            </a:r>
            <a:r>
              <a:rPr lang="nl-NL" dirty="0" err="1" smtClean="0"/>
              <a:t>Graph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1: </a:t>
            </a:r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2: </a:t>
            </a:r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my</a:t>
            </a:r>
            <a:r>
              <a:rPr lang="nl-NL" dirty="0" smtClean="0"/>
              <a:t> Office </a:t>
            </a:r>
            <a:r>
              <a:rPr lang="nl-NL" dirty="0" err="1" smtClean="0"/>
              <a:t>Groups</a:t>
            </a:r>
            <a:endParaRPr lang="nl-NL" dirty="0" smtClean="0"/>
          </a:p>
          <a:p>
            <a:r>
              <a:rPr lang="nl-NL" dirty="0" err="1" smtClean="0"/>
              <a:t>Exercise</a:t>
            </a:r>
            <a:r>
              <a:rPr lang="nl-NL" dirty="0" smtClean="0"/>
              <a:t> 3: </a:t>
            </a:r>
            <a:r>
              <a:rPr lang="nl-NL" dirty="0" err="1" smtClean="0"/>
              <a:t>Navigating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the Video Portal</a:t>
            </a:r>
          </a:p>
          <a:p>
            <a:r>
              <a:rPr lang="nl-NL" dirty="0" err="1" smtClean="0"/>
              <a:t>Exercise</a:t>
            </a:r>
            <a:r>
              <a:rPr lang="nl-NL" dirty="0" smtClean="0"/>
              <a:t> 4: </a:t>
            </a:r>
            <a:r>
              <a:rPr lang="nl-NL" dirty="0" err="1" smtClean="0"/>
              <a:t>hookup</a:t>
            </a:r>
            <a:r>
              <a:rPr lang="nl-NL" dirty="0" smtClean="0"/>
              <a:t> up </a:t>
            </a:r>
            <a:r>
              <a:rPr lang="nl-NL" dirty="0" err="1" smtClean="0"/>
              <a:t>incoming</a:t>
            </a:r>
            <a:r>
              <a:rPr lang="nl-NL" dirty="0" smtClean="0"/>
              <a:t> e-mails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663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463010"/>
          </a:xfrm>
        </p:spPr>
        <p:txBody>
          <a:bodyPr/>
          <a:lstStyle/>
          <a:p>
            <a:r>
              <a:rPr lang="en-GB" dirty="0"/>
              <a:t>NGROK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25" dirty="0" smtClean="0"/>
              <a:t>Download </a:t>
            </a:r>
            <a:r>
              <a:rPr lang="en-GB" sz="1625" dirty="0" err="1" smtClean="0"/>
              <a:t>ngrok</a:t>
            </a:r>
            <a:r>
              <a:rPr lang="en-GB" sz="1625" dirty="0"/>
              <a:t>: </a:t>
            </a:r>
            <a:r>
              <a:rPr lang="en-GB" sz="1625" dirty="0">
                <a:hlinkClick r:id="rId2"/>
              </a:rPr>
              <a:t>https://ngrok.com</a:t>
            </a:r>
            <a:r>
              <a:rPr lang="en-GB" sz="1625" dirty="0" smtClean="0">
                <a:hlinkClick r:id="rId2"/>
              </a:rPr>
              <a:t>/</a:t>
            </a:r>
            <a:endParaRPr lang="en-GB" sz="1625" dirty="0" smtClean="0"/>
          </a:p>
          <a:p>
            <a:r>
              <a:rPr lang="en-GB" sz="1625" dirty="0" err="1" smtClean="0"/>
              <a:t>Webhook</a:t>
            </a:r>
            <a:r>
              <a:rPr lang="en-GB" sz="1625" dirty="0" smtClean="0"/>
              <a:t> </a:t>
            </a:r>
            <a:r>
              <a:rPr lang="en-GB" sz="1625" dirty="0"/>
              <a:t>requires a public endpoint for sending its notifications</a:t>
            </a:r>
          </a:p>
          <a:p>
            <a:r>
              <a:rPr lang="en-GB" sz="1625" dirty="0"/>
              <a:t>When developing, your notification endpoint is running on </a:t>
            </a:r>
            <a:r>
              <a:rPr lang="en-GB" sz="1625" dirty="0">
                <a:hlinkClick r:id="rId3"/>
              </a:rPr>
              <a:t>https://localhost</a:t>
            </a:r>
            <a:endParaRPr lang="en-GB" sz="1625" dirty="0"/>
          </a:p>
          <a:p>
            <a:r>
              <a:rPr lang="en-GB" sz="1625" dirty="0"/>
              <a:t>Use NGROK to tunnel the requests from a public endpoint to </a:t>
            </a:r>
            <a:r>
              <a:rPr lang="en-GB" sz="1625" dirty="0">
                <a:hlinkClick r:id="rId4"/>
              </a:rPr>
              <a:t>http://localhost</a:t>
            </a:r>
            <a:endParaRPr lang="en-GB" sz="1625" dirty="0"/>
          </a:p>
          <a:p>
            <a:endParaRPr lang="en-GB" dirty="0"/>
          </a:p>
          <a:p>
            <a:r>
              <a:rPr lang="en-GB" dirty="0"/>
              <a:t>ngrok.exe http 22116 -host-header=localhost:22116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87" y="3893989"/>
            <a:ext cx="8137816" cy="2135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52193" y="5046016"/>
            <a:ext cx="3008376" cy="19864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nl-NL" sz="1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32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708084" y="1592701"/>
            <a:ext cx="8470421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Navigation: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</a:t>
            </a:r>
            <a:r>
              <a:rPr lang="en-US" dirty="0" err="1" smtClean="0"/>
              <a:t>nav</a:t>
            </a:r>
            <a:r>
              <a:rPr lang="en-US" dirty="0" smtClean="0"/>
              <a:t> link to </a:t>
            </a:r>
            <a:r>
              <a:rPr lang="en-US" dirty="0" err="1" smtClean="0"/>
              <a:t>SubscriptionController</a:t>
            </a:r>
            <a:r>
              <a:rPr lang="en-US" dirty="0" smtClean="0"/>
              <a:t>/Index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Web.config</a:t>
            </a:r>
            <a:r>
              <a:rPr lang="en-US" dirty="0"/>
              <a:t>:</a:t>
            </a:r>
          </a:p>
          <a:p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ida:NotificationUrl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https://20506596.ngrok.io/notification/listen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US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nl-NL" dirty="0" smtClean="0"/>
              <a:t>The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example</a:t>
            </a:r>
            <a:r>
              <a:rPr lang="nl-NL" dirty="0" smtClean="0"/>
              <a:t> has been </a:t>
            </a:r>
            <a:r>
              <a:rPr lang="nl-NL" dirty="0" err="1" smtClean="0"/>
              <a:t>adopted</a:t>
            </a:r>
            <a:r>
              <a:rPr lang="nl-NL" dirty="0" smtClean="0"/>
              <a:t>:</a:t>
            </a:r>
          </a:p>
          <a:p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github.com/microsoftgraph/aspnet-webhooks-rest-sample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permission</a:t>
            </a:r>
            <a:r>
              <a:rPr lang="nl-NL" dirty="0" smtClean="0"/>
              <a:t>: Exchange/</a:t>
            </a:r>
            <a:r>
              <a:rPr lang="nl-NL" dirty="0" err="1" smtClean="0"/>
              <a:t>Mail.Read</a:t>
            </a:r>
            <a:endParaRPr lang="nl-NL" dirty="0"/>
          </a:p>
          <a:p>
            <a:endParaRPr lang="nl-NL" dirty="0"/>
          </a:p>
          <a:p>
            <a:r>
              <a:rPr lang="nl-NL" dirty="0" smtClean="0"/>
              <a:t>As </a:t>
            </a:r>
            <a:r>
              <a:rPr lang="nl-NL" dirty="0" err="1" smtClean="0"/>
              <a:t>soon</a:t>
            </a:r>
            <a:r>
              <a:rPr lang="nl-NL" dirty="0" smtClean="0"/>
              <a:t> as the </a:t>
            </a:r>
            <a:r>
              <a:rPr lang="nl-NL" dirty="0" err="1" smtClean="0"/>
              <a:t>subscription</a:t>
            </a:r>
            <a:r>
              <a:rPr lang="nl-NL" dirty="0" smtClean="0"/>
              <a:t> is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monitored</a:t>
            </a:r>
            <a:r>
              <a:rPr lang="nl-NL" dirty="0" smtClean="0"/>
              <a:t>, </a:t>
            </a:r>
            <a:r>
              <a:rPr lang="nl-NL" dirty="0" err="1" smtClean="0"/>
              <a:t>send</a:t>
            </a:r>
            <a:r>
              <a:rPr lang="nl-NL" dirty="0" smtClean="0"/>
              <a:t> a mail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logged</a:t>
            </a:r>
            <a:r>
              <a:rPr lang="nl-NL" dirty="0" smtClean="0"/>
              <a:t>-in user.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54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Palette</a:t>
            </a:r>
            <a:endParaRPr lang="en-US" dirty="0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3867873" y="5379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Hyperlink</a:t>
            </a:r>
          </a:p>
        </p:txBody>
      </p:sp>
      <p:sp>
        <p:nvSpPr>
          <p:cNvPr id="6" name="Rectangle 48"/>
          <p:cNvSpPr>
            <a:spLocks noChangeArrowheads="1"/>
          </p:cNvSpPr>
          <p:nvPr/>
        </p:nvSpPr>
        <p:spPr bwMode="auto">
          <a:xfrm>
            <a:off x="3867873" y="5760335"/>
            <a:ext cx="2170253" cy="30100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Followed Hyperlink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11245" y="2749582"/>
            <a:ext cx="1046547" cy="386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11245" y="3214636"/>
            <a:ext cx="1046547" cy="3882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245" y="3679691"/>
            <a:ext cx="1046547" cy="3882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11245" y="4146251"/>
            <a:ext cx="1046547" cy="388298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11245" y="4611305"/>
            <a:ext cx="1046547" cy="38829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011245" y="1724057"/>
            <a:ext cx="1046547" cy="766061"/>
          </a:xfrm>
          <a:prstGeom prst="rect">
            <a:avLst/>
          </a:prstGeom>
          <a:solidFill>
            <a:schemeClr val="accent3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3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669135" y="1724057"/>
            <a:ext cx="1046547" cy="766061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1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69135" y="2749582"/>
            <a:ext cx="1046547" cy="3867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69135" y="3214636"/>
            <a:ext cx="1046547" cy="3882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669135" y="3679691"/>
            <a:ext cx="1046547" cy="3882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669135" y="4146251"/>
            <a:ext cx="1046547" cy="38829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69135" y="4611305"/>
            <a:ext cx="1046547" cy="3882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840190" y="2749582"/>
            <a:ext cx="1046547" cy="38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840190" y="3214636"/>
            <a:ext cx="1046547" cy="388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840190" y="3679691"/>
            <a:ext cx="1046547" cy="3882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840190" y="4146251"/>
            <a:ext cx="1046547" cy="38829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840190" y="4611305"/>
            <a:ext cx="1046547" cy="38829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840190" y="1724057"/>
            <a:ext cx="1046547" cy="766061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2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182300" y="1724057"/>
            <a:ext cx="1046546" cy="766061"/>
          </a:xfrm>
          <a:prstGeom prst="rect">
            <a:avLst/>
          </a:prstGeom>
          <a:solidFill>
            <a:schemeClr val="accent4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</a:t>
            </a: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4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82300" y="2749582"/>
            <a:ext cx="1046546" cy="3867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82300" y="3214636"/>
            <a:ext cx="1046546" cy="3882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182300" y="3679691"/>
            <a:ext cx="1046546" cy="3882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182300" y="4146251"/>
            <a:ext cx="1046546" cy="388298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182300" y="4611305"/>
            <a:ext cx="1046546" cy="388298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498080" y="1724057"/>
            <a:ext cx="1046547" cy="766061"/>
          </a:xfrm>
          <a:prstGeom prst="rect">
            <a:avLst/>
          </a:prstGeom>
          <a:solidFill>
            <a:schemeClr val="tx2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Body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1498080" y="2749582"/>
            <a:ext cx="1046547" cy="3867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498080" y="3214636"/>
            <a:ext cx="1046547" cy="38829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498080" y="3679691"/>
            <a:ext cx="1046547" cy="3882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498080" y="4146251"/>
            <a:ext cx="1046547" cy="3882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498080" y="4611305"/>
            <a:ext cx="1046547" cy="38829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7353354" y="1724057"/>
            <a:ext cx="1046546" cy="766061"/>
          </a:xfrm>
          <a:prstGeom prst="rect">
            <a:avLst/>
          </a:prstGeom>
          <a:solidFill>
            <a:schemeClr val="accent5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5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353354" y="2749582"/>
            <a:ext cx="1046546" cy="3867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7353354" y="3214636"/>
            <a:ext cx="1046546" cy="388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353354" y="3679691"/>
            <a:ext cx="1046546" cy="3882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353354" y="4146251"/>
            <a:ext cx="1046546" cy="38829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353354" y="4611305"/>
            <a:ext cx="1046546" cy="38829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524407" y="1724057"/>
            <a:ext cx="1046547" cy="766061"/>
          </a:xfrm>
          <a:prstGeom prst="rect">
            <a:avLst/>
          </a:prstGeom>
          <a:solidFill>
            <a:schemeClr val="accent6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>
                <a:solidFill>
                  <a:schemeClr val="bg1"/>
                </a:solidFill>
                <a:latin typeface="+mn-lt"/>
                <a:cs typeface="Arial" charset="0"/>
              </a:rPr>
              <a:t>Accent 6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8524407" y="2749582"/>
            <a:ext cx="1046547" cy="3867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8524407" y="3214636"/>
            <a:ext cx="1046547" cy="3882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8524407" y="3679691"/>
            <a:ext cx="1046547" cy="3882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8524407" y="4146251"/>
            <a:ext cx="1046547" cy="3882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8524407" y="4611305"/>
            <a:ext cx="1046547" cy="38829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27025" y="1724057"/>
            <a:ext cx="1046547" cy="766061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Title</a:t>
            </a:r>
            <a:b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</a:br>
            <a:r>
              <a:rPr lang="en-GB" sz="1100" b="1" dirty="0" smtClean="0">
                <a:solidFill>
                  <a:schemeClr val="bg1"/>
                </a:solidFill>
                <a:latin typeface="+mn-lt"/>
                <a:cs typeface="Arial" charset="0"/>
              </a:rPr>
              <a:t>Text</a:t>
            </a:r>
            <a:endParaRPr lang="en-GB" sz="1100" b="1" dirty="0">
              <a:solidFill>
                <a:schemeClr val="bg1"/>
              </a:solidFill>
              <a:latin typeface="+mn-lt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27025" y="2749582"/>
            <a:ext cx="1046547" cy="38679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27025" y="3214636"/>
            <a:ext cx="1046547" cy="38829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27025" y="3679691"/>
            <a:ext cx="1046547" cy="3882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327025" y="4146251"/>
            <a:ext cx="1046547" cy="3882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327025" y="4611305"/>
            <a:ext cx="1046547" cy="38829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GB" sz="11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9"/>
          <p:cNvSpPr txBox="1">
            <a:spLocks/>
          </p:cNvSpPr>
          <p:nvPr/>
        </p:nvSpPr>
        <p:spPr>
          <a:xfrm>
            <a:off x="679737" y="3592221"/>
            <a:ext cx="5250267" cy="104212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fr-FR" sz="20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</a:t>
            </a:r>
            <a:r>
              <a:rPr kumimoji="0" lang="fr-FR" sz="20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Microsoft Graph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ubtitle 6"/>
          <p:cNvSpPr txBox="1">
            <a:spLocks/>
          </p:cNvSpPr>
          <p:nvPr/>
        </p:nvSpPr>
        <p:spPr>
          <a:xfrm>
            <a:off x="712788" y="4401721"/>
            <a:ext cx="4541230" cy="290793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75000"/>
              </a:prstClr>
            </a:outerShdw>
          </a:effectLst>
        </p:spPr>
        <p:txBody>
          <a:bodyPr vert="horz" lIns="0" tIns="33059" rIns="33059" bIns="33059" rtlCol="0"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4584" y="645912"/>
            <a:ext cx="9905923" cy="5566180"/>
          </a:xfrm>
          <a:prstGeom prst="rect">
            <a:avLst/>
          </a:prstGeom>
        </p:spPr>
      </p:pic>
      <p:pic>
        <p:nvPicPr>
          <p:cNvPr id="2" name="Picture 1" hidden="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6344"/>
          <a:stretch/>
        </p:blipFill>
        <p:spPr>
          <a:xfrm>
            <a:off x="-4503" y="645912"/>
            <a:ext cx="9905923" cy="556618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 bwMode="auto">
          <a:xfrm>
            <a:off x="4582" y="645910"/>
            <a:ext cx="9896837" cy="1145830"/>
          </a:xfrm>
          <a:prstGeom prst="rect">
            <a:avLst/>
          </a:prstGeom>
          <a:gradFill>
            <a:gsLst>
              <a:gs pos="2655">
                <a:schemeClr val="bg1">
                  <a:alpha val="77000"/>
                </a:schemeClr>
              </a:gs>
              <a:gs pos="51000">
                <a:srgbClr val="FFFFFF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72768" tIns="72768" rIns="27291" bIns="27291" rtlCol="0" anchor="b" anchorCtr="0"/>
          <a:lstStyle/>
          <a:p>
            <a:pPr algn="ctr" defTabSz="742044"/>
            <a:endParaRPr lang="en-US" sz="63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Pro Display" panose="020B0502040504020203" pitchFamily="34" charset="0"/>
              </a:rPr>
              <a:t>Office 365 by the numbers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72702" y="3119969"/>
            <a:ext cx="9449524" cy="2493758"/>
            <a:chOff x="211260" y="3108930"/>
            <a:chExt cx="11874377" cy="3133684"/>
          </a:xfrm>
        </p:grpSpPr>
        <p:grpSp>
          <p:nvGrpSpPr>
            <p:cNvPr id="35" name="Group 34"/>
            <p:cNvGrpSpPr/>
            <p:nvPr/>
          </p:nvGrpSpPr>
          <p:grpSpPr>
            <a:xfrm>
              <a:off x="211260" y="3122130"/>
              <a:ext cx="3143653" cy="1284352"/>
              <a:chOff x="211260" y="3112070"/>
              <a:chExt cx="3143653" cy="128435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901273" y="3116262"/>
                <a:ext cx="24536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Trillion Emails sent with Office 365</a:t>
                </a: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11260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491281" y="3112070"/>
              <a:ext cx="2610253" cy="1294412"/>
              <a:chOff x="3736638" y="2608337"/>
              <a:chExt cx="2610253" cy="129441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426651" y="2622589"/>
                <a:ext cx="192024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objects in the directory</a:t>
                </a: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37366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50</a:t>
                </a:r>
                <a:endParaRPr lang="en-US" sz="2546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233477" y="3108930"/>
              <a:ext cx="3163318" cy="1297552"/>
              <a:chOff x="6491963" y="3094678"/>
              <a:chExt cx="3163318" cy="129755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7186401" y="3112070"/>
                <a:ext cx="246888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attachments</a:t>
                </a:r>
              </a:p>
            </p:txBody>
          </p:sp>
          <p:sp>
            <p:nvSpPr>
              <p:cNvPr id="51" name="Oval 50"/>
              <p:cNvSpPr/>
              <p:nvPr/>
            </p:nvSpPr>
            <p:spPr bwMode="auto">
              <a:xfrm>
                <a:off x="6491963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60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441722" y="3112070"/>
              <a:ext cx="2643915" cy="1294412"/>
              <a:chOff x="9720594" y="2608337"/>
              <a:chExt cx="2643915" cy="129441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0410605" y="2622589"/>
                <a:ext cx="1953904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72768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Petabytes of data</a:t>
                </a: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9720594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470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08037" y="4958262"/>
              <a:ext cx="3347522" cy="1284352"/>
              <a:chOff x="-618241" y="3112070"/>
              <a:chExt cx="3347522" cy="128435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1771" y="3116262"/>
                <a:ext cx="265751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/>
              <a:p>
                <a:pPr defTabSz="742311">
                  <a:lnSpc>
                    <a:spcPct val="90000"/>
                  </a:lnSpc>
                  <a:spcAft>
                    <a:spcPts val="477"/>
                  </a:spcAft>
                </a:pP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Billion relationships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Office graph 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-618241" y="3112070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384159" y="4948202"/>
              <a:ext cx="2917699" cy="1294412"/>
              <a:chOff x="3203238" y="2608337"/>
              <a:chExt cx="2917699" cy="129441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893251" y="2622589"/>
                <a:ext cx="2227686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Million meetings </a:t>
                </a:r>
                <a:b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</a:br>
                <a:r>
                  <a:rPr lang="en-US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per month</a:t>
                </a: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3203238" y="2608337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850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583235" y="4945062"/>
              <a:ext cx="4350002" cy="1297552"/>
              <a:chOff x="5962988" y="3094678"/>
              <a:chExt cx="4350002" cy="1297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6653000" y="3112070"/>
                <a:ext cx="3659990" cy="128016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82138" tIns="145534" rIns="145534" bIns="72768" rtlCol="0" anchor="ctr"/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2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Fortune500 companies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purchased Office 365</a:t>
                </a:r>
              </a:p>
              <a:p>
                <a:pPr defTabSz="742311"/>
                <a:r>
                  <a:rPr lang="nb-NO" sz="1593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</a:rPr>
                  <a:t>in the last 12 months</a:t>
                </a: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5962988" y="3094678"/>
                <a:ext cx="1280160" cy="1280160"/>
              </a:xfrm>
              <a:prstGeom prst="ellipse">
                <a:avLst/>
              </a:prstGeom>
              <a:solidFill>
                <a:srgbClr val="7030A0"/>
              </a:solidFill>
              <a:ln w="3810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16427" rIns="0" bIns="11642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42097">
                  <a:lnSpc>
                    <a:spcPct val="90000"/>
                  </a:lnSpc>
                </a:pPr>
                <a:r>
                  <a:rPr lang="en-US" sz="3183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70</a:t>
                </a:r>
                <a:r>
                  <a:rPr lang="en-US" sz="2546" dirty="0">
                    <a:gradFill>
                      <a:gsLst>
                        <a:gs pos="13514">
                          <a:srgbClr val="FFFFFF"/>
                        </a:gs>
                        <a:gs pos="32432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 Semibold" panose="020B0702040204020203" pitchFamily="34" charset="0"/>
                  </a:rPr>
                  <a:t>%</a:t>
                </a:r>
                <a:endParaRPr lang="en-US" sz="3183" dirty="0">
                  <a:gradFill>
                    <a:gsLst>
                      <a:gs pos="13514">
                        <a:srgbClr val="FFFFFF"/>
                      </a:gs>
                      <a:gs pos="32432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18179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Office platform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I </a:t>
            </a:r>
            <a:r>
              <a:rPr lang="nl-NL" dirty="0" err="1"/>
              <a:t>build</a:t>
            </a:r>
            <a:r>
              <a:rPr lang="nl-NL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191856"/>
            <a:ext cx="8008824" cy="34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3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497" y="3247083"/>
            <a:ext cx="9655259" cy="2850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2" b="96094" l="235" r="988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67" y="1571193"/>
            <a:ext cx="3293324" cy="19790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54192" y="1700713"/>
            <a:ext cx="2008676" cy="1238289"/>
            <a:chOff x="6794301" y="1084248"/>
            <a:chExt cx="2524125" cy="1556049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4301" y="1084248"/>
              <a:ext cx="2524125" cy="1556049"/>
            </a:xfrm>
            <a:prstGeom prst="rect">
              <a:avLst/>
            </a:prstGeom>
          </p:spPr>
        </p:pic>
        <p:sp>
          <p:nvSpPr>
            <p:cNvPr id="8" name="TextBox 12"/>
            <p:cNvSpPr txBox="1"/>
            <p:nvPr/>
          </p:nvSpPr>
          <p:spPr>
            <a:xfrm>
              <a:off x="6940239" y="1382140"/>
              <a:ext cx="2232249" cy="1071394"/>
            </a:xfrm>
            <a:prstGeom prst="rect">
              <a:avLst/>
            </a:prstGeom>
            <a:solidFill>
              <a:srgbClr val="FFFFFF">
                <a:alpha val="74000"/>
              </a:srgbClr>
            </a:solidFill>
          </p:spPr>
          <p:txBody>
            <a:bodyPr wrap="square" lIns="145534" tIns="116427" rIns="145534" bIns="116427" rtlCol="0">
              <a:spAutoFit/>
            </a:bodyPr>
            <a:lstStyle/>
            <a:p>
              <a:pPr algn="ctr" defTabSz="742311">
                <a:lnSpc>
                  <a:spcPct val="90000"/>
                </a:lnSpc>
                <a:spcAft>
                  <a:spcPts val="477"/>
                </a:spcAft>
                <a:defRPr/>
              </a:pP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Your </a:t>
              </a:r>
              <a:b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nb-NO" sz="2229" dirty="0"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latin typeface="Segoe UI"/>
                </a:rPr>
                <a:t>App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97" dirty="0"/>
              <a:t>Microsoft Graph API</a:t>
            </a:r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851795" y="3671558"/>
            <a:ext cx="8224676" cy="523394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116427" tIns="72768" rIns="116427" bIns="72768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sz="3501">
                <a:solidFill>
                  <a:srgbClr val="FFFFFF"/>
                </a:solidFill>
              </a:rPr>
              <a:t>https://graph.microsoft.com/</a:t>
            </a:r>
          </a:p>
        </p:txBody>
      </p:sp>
    </p:spTree>
    <p:extLst>
      <p:ext uri="{BB962C8B-B14F-4D97-AF65-F5344CB8AC3E}">
        <p14:creationId xmlns:p14="http://schemas.microsoft.com/office/powerpoint/2010/main" val="226380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514768"/>
          </a:xfrm>
        </p:spPr>
        <p:txBody>
          <a:bodyPr/>
          <a:lstStyle/>
          <a:p>
            <a:r>
              <a:rPr lang="nl-NL" dirty="0" err="1"/>
              <a:t>Unified</a:t>
            </a:r>
            <a:r>
              <a:rPr lang="nl-NL" dirty="0"/>
              <a:t> API Style </a:t>
            </a:r>
            <a:r>
              <a:rPr lang="nl-NL" dirty="0" smtClean="0"/>
              <a:t>&amp; Single </a:t>
            </a:r>
            <a:r>
              <a:rPr lang="nl-NL" dirty="0" err="1"/>
              <a:t>Endpoint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26258"/>
            <a:ext cx="8543925" cy="718996"/>
          </a:xfrm>
        </p:spPr>
        <p:txBody>
          <a:bodyPr/>
          <a:lstStyle/>
          <a:p>
            <a:pPr marL="0" indent="0">
              <a:buNone/>
            </a:pPr>
            <a:r>
              <a:rPr lang="nl-NL" sz="2600" dirty="0">
                <a:hlinkClick r:id="rId2"/>
              </a:rPr>
              <a:t>https://graph.microsoft.com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81038" y="2954890"/>
          <a:ext cx="9043649" cy="302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5307">
                  <a:extLst>
                    <a:ext uri="{9D8B030D-6E8A-4147-A177-3AD203B41FA5}">
                      <a16:colId xmlns:a16="http://schemas.microsoft.com/office/drawing/2014/main" xmlns="" val="3674017923"/>
                    </a:ext>
                  </a:extLst>
                </a:gridCol>
                <a:gridCol w="6328342">
                  <a:extLst>
                    <a:ext uri="{9D8B030D-6E8A-4147-A177-3AD203B41FA5}">
                      <a16:colId xmlns:a16="http://schemas.microsoft.com/office/drawing/2014/main" xmlns="" val="4060836509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r>
                        <a:rPr lang="nl-NL" sz="1500" b="1" dirty="0" err="1"/>
                        <a:t>Operation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b="1" dirty="0"/>
                        <a:t>Service </a:t>
                      </a:r>
                      <a:r>
                        <a:rPr lang="nl-NL" sz="1500" b="1" dirty="0" err="1"/>
                        <a:t>Endpoint</a:t>
                      </a:r>
                      <a:endParaRPr lang="nl-NL" sz="1500" b="1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407944588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profile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lang="nl-NL" sz="1500" dirty="0">
                          <a:hlinkClick r:id="rId3"/>
                        </a:rPr>
                        <a:t>https://graph.microsoft.com/v1.0/me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2031126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</a:t>
                      </a:r>
                      <a:r>
                        <a:rPr lang="nl-NL" sz="1500" baseline="0" dirty="0"/>
                        <a:t> </a:t>
                      </a:r>
                      <a:r>
                        <a:rPr lang="nl-NL" sz="1500" baseline="0" dirty="0" err="1"/>
                        <a:t>my</a:t>
                      </a:r>
                      <a:r>
                        <a:rPr lang="nl-NL" sz="1500" baseline="0" dirty="0"/>
                        <a:t> files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4"/>
                        </a:rPr>
                        <a:t>https://graph.microsoft.com/v1.0/drive/root/children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81024665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photo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5"/>
                        </a:rPr>
                        <a:t>https://graph.microsoft.com/v1.0/photo/$value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768628871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mail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6"/>
                        </a:rPr>
                        <a:t>https://graph.microsoft.com/v1.0/me.messages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72096483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7"/>
                        </a:rPr>
                        <a:t>https://graph.microsoft.com/v1.0/me/calendar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254744706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my</a:t>
                      </a:r>
                      <a:r>
                        <a:rPr lang="nl-NL" sz="1500" dirty="0"/>
                        <a:t> manager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8"/>
                        </a:rPr>
                        <a:t>https://graph.microsoft.com/v1.0/me/manager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103980856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</a:t>
                      </a:r>
                      <a:r>
                        <a:rPr lang="nl-NL" sz="1500" dirty="0" err="1"/>
                        <a:t>group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9"/>
                        </a:rPr>
                        <a:t>https://graph.microsoft.com/v1.0/groups/&lt;id&gt;/conversations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738976848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r>
                        <a:rPr lang="nl-NL" sz="1500" dirty="0"/>
                        <a:t>GET files </a:t>
                      </a:r>
                      <a:r>
                        <a:rPr lang="nl-NL" sz="1500" dirty="0" err="1"/>
                        <a:t>trending</a:t>
                      </a:r>
                      <a:r>
                        <a:rPr lang="nl-NL" sz="1500" dirty="0"/>
                        <a:t> </a:t>
                      </a:r>
                      <a:r>
                        <a:rPr lang="nl-NL" sz="1500" dirty="0" err="1"/>
                        <a:t>around</a:t>
                      </a:r>
                      <a:r>
                        <a:rPr lang="nl-NL" sz="1500" dirty="0"/>
                        <a:t> me</a:t>
                      </a:r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500" dirty="0">
                          <a:hlinkClick r:id="rId10"/>
                        </a:rPr>
                        <a:t>https://graph.microsoft.com/v1.0/me/insights/trending</a:t>
                      </a: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777986677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endParaRPr lang="nl-NL" sz="15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5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xmlns="" val="3252033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69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445757"/>
          </a:xfrm>
        </p:spPr>
        <p:txBody>
          <a:bodyPr/>
          <a:lstStyle/>
          <a:p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r>
              <a:rPr lang="nl-NL" dirty="0"/>
              <a:t>, </a:t>
            </a:r>
            <a:r>
              <a:rPr lang="nl-NL" dirty="0" err="1"/>
              <a:t>Graph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2112991"/>
            <a:ext cx="8543925" cy="3535462"/>
          </a:xfrm>
        </p:spPr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AD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Open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Office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GQL</a:t>
            </a:r>
          </a:p>
          <a:p>
            <a:r>
              <a:rPr lang="nl-NL" dirty="0"/>
              <a:t>Office 365 </a:t>
            </a:r>
            <a:r>
              <a:rPr lang="nl-NL" dirty="0" err="1"/>
              <a:t>Unified</a:t>
            </a:r>
            <a:r>
              <a:rPr lang="nl-NL" dirty="0"/>
              <a:t> API</a:t>
            </a:r>
          </a:p>
          <a:p>
            <a:r>
              <a:rPr lang="nl-NL" dirty="0"/>
              <a:t>Microsoft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03" y="2126258"/>
            <a:ext cx="4863165" cy="32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7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9E68366-C105-458C-9C4C-5A04C6A3239E}"/>
  <p:tag name="ATHENA.CUSTOMXMLCONTENT" val="&lt;?xml version=&quot;1.0&quot;?&gt;&lt;athena xmlns=&quot;http://schemas.microsoft.com/edu/athena&quot; version=&quot;0.1.3396.0&quot;&gt;&lt;timings duration=&quot;27998&quot;&gt;&lt;event time=&quot;3040&quot; type=&quot;OnNext&quot; clickIndex=&quot;1&quot; wacClickIndex=&quot;1&quot;/&gt;&lt;/timings&gt;&lt;/athen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heme/theme1.xml><?xml version="1.0" encoding="utf-8"?>
<a:theme xmlns:a="http://schemas.openxmlformats.org/drawingml/2006/main" name="DCX_Mobile Solutions powerpoint template_2015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2">
              <a:lumMod val="75000"/>
              <a:lumOff val="2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+mn-lt"/>
            <a:cs typeface="Arial" charset="0"/>
          </a:defRPr>
        </a:defPPr>
      </a:lst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CX_Template 2015 (Internal)_Closing slide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D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5C5C5"/>
        </a:solidFill>
        <a:ln>
          <a:solidFill>
            <a:srgbClr val="C5C5C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DCX_Template 2015 (Internal)_Section Openers">
  <a:themeElements>
    <a:clrScheme name="DCX">
      <a:dk1>
        <a:srgbClr val="00234B"/>
      </a:dk1>
      <a:lt1>
        <a:sysClr val="window" lastClr="FFFFFF"/>
      </a:lt1>
      <a:dk2>
        <a:srgbClr val="1C1C1C"/>
      </a:dk2>
      <a:lt2>
        <a:srgbClr val="B1B3B4"/>
      </a:lt2>
      <a:accent1>
        <a:srgbClr val="0098CC"/>
      </a:accent1>
      <a:accent2>
        <a:srgbClr val="CD1B31"/>
      </a:accent2>
      <a:accent3>
        <a:srgbClr val="598E20"/>
      </a:accent3>
      <a:accent4>
        <a:srgbClr val="ED771A"/>
      </a:accent4>
      <a:accent5>
        <a:srgbClr val="691E7C"/>
      </a:accent5>
      <a:accent6>
        <a:srgbClr val="FECC26"/>
      </a:accent6>
      <a:hlink>
        <a:srgbClr val="47D0FF"/>
      </a:hlink>
      <a:folHlink>
        <a:srgbClr val="BB53D5"/>
      </a:folHlink>
    </a:clrScheme>
    <a:fontScheme name="Capgemini-N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timings duration="27998">
    <event time="3040" type="OnNext" clickIndex="1" wacClickIndex="1"/>
  </timings>
</athena>
</file>

<file path=customXml/itemProps1.xml><?xml version="1.0" encoding="utf-8"?>
<ds:datastoreItem xmlns:ds="http://schemas.openxmlformats.org/officeDocument/2006/customXml" ds:itemID="{0461E3AC-B8F5-4097-AB44-3EA61623D7B4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CG_DCX_Mobile Solutions powerpoint template_2015</Template>
  <TotalTime>3025</TotalTime>
  <Words>1201</Words>
  <Application>Microsoft Office PowerPoint</Application>
  <PresentationFormat>A4 Paper (210x297 mm)</PresentationFormat>
  <Paragraphs>279</Paragraphs>
  <Slides>33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Arial</vt:lpstr>
      <vt:lpstr>Arial Nova Light</vt:lpstr>
      <vt:lpstr>Calibri</vt:lpstr>
      <vt:lpstr>Consolas</vt:lpstr>
      <vt:lpstr>Segoe Pro Display</vt:lpstr>
      <vt:lpstr>Segoe Pro Display Light</vt:lpstr>
      <vt:lpstr>Segoe UI</vt:lpstr>
      <vt:lpstr>Segoe UI Semibold</vt:lpstr>
      <vt:lpstr>Times New Roman</vt:lpstr>
      <vt:lpstr>Trebuchet MS</vt:lpstr>
      <vt:lpstr>Wingdings</vt:lpstr>
      <vt:lpstr>DCX_Mobile Solutions powerpoint template_2015</vt:lpstr>
      <vt:lpstr>DCX_Template 2015 (Internal)_Closing slides</vt:lpstr>
      <vt:lpstr>DCX_Template 2015 (Internal)_Section Openers</vt:lpstr>
      <vt:lpstr>think-cell Slide</vt:lpstr>
      <vt:lpstr>Microsoft Graph Workshop</vt:lpstr>
      <vt:lpstr>Azure Portal and Office365 Access</vt:lpstr>
      <vt:lpstr>PowerPoint Presentation</vt:lpstr>
      <vt:lpstr>PowerPoint Presentation</vt:lpstr>
      <vt:lpstr>Office 365 by the numbers</vt:lpstr>
      <vt:lpstr>Office platform What can I build?</vt:lpstr>
      <vt:lpstr>Microsoft Graph API</vt:lpstr>
      <vt:lpstr>Unified API Style &amp; Single Endpoint</vt:lpstr>
      <vt:lpstr>Graph, Graph, Graph</vt:lpstr>
      <vt:lpstr>Authentication</vt:lpstr>
      <vt:lpstr>ADAL - Azure Active Directory and Office 365</vt:lpstr>
      <vt:lpstr>Consent</vt:lpstr>
      <vt:lpstr>Register your Application</vt:lpstr>
      <vt:lpstr>Autentication to Office 365</vt:lpstr>
      <vt:lpstr>Office UI Fabric              https://dev.office.com/fabric</vt:lpstr>
      <vt:lpstr>Documentation</vt:lpstr>
      <vt:lpstr>PowerPoint Presentation</vt:lpstr>
      <vt:lpstr>Web.config</vt:lpstr>
      <vt:lpstr>PowerPoint Presentation</vt:lpstr>
      <vt:lpstr>Some instructions</vt:lpstr>
      <vt:lpstr>Code for groups view</vt:lpstr>
      <vt:lpstr>Resetting your app after new permissions</vt:lpstr>
      <vt:lpstr>PowerPoint Presentation</vt:lpstr>
      <vt:lpstr>Some instructions</vt:lpstr>
      <vt:lpstr>Code for channels view</vt:lpstr>
      <vt:lpstr>Code for video view</vt:lpstr>
      <vt:lpstr>PowerPoint Presentation</vt:lpstr>
      <vt:lpstr>Webhooks</vt:lpstr>
      <vt:lpstr>Webhooks</vt:lpstr>
      <vt:lpstr>NGROK</vt:lpstr>
      <vt:lpstr>Some instructions</vt:lpstr>
      <vt:lpstr>Colour Palette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Digital. Two steps ahead</dc:title>
  <dc:subject>Digital Customer Experience</dc:subject>
  <dc:creator>Veld, Carl in t</dc:creator>
  <cp:lastModifiedBy>Carl in 't Veld</cp:lastModifiedBy>
  <cp:revision>36</cp:revision>
  <dcterms:created xsi:type="dcterms:W3CDTF">2017-03-12T18:54:33Z</dcterms:created>
  <dcterms:modified xsi:type="dcterms:W3CDTF">2017-03-15T16:33:14Z</dcterms:modified>
</cp:coreProperties>
</file>